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1"/>
  </p:sldMasterIdLst>
  <p:notesMasterIdLst>
    <p:notesMasterId r:id="rId34"/>
  </p:notesMasterIdLst>
  <p:sldIdLst>
    <p:sldId id="256" r:id="rId2"/>
    <p:sldId id="296" r:id="rId3"/>
    <p:sldId id="330" r:id="rId4"/>
    <p:sldId id="299" r:id="rId5"/>
    <p:sldId id="349" r:id="rId6"/>
    <p:sldId id="345" r:id="rId7"/>
    <p:sldId id="281" r:id="rId8"/>
    <p:sldId id="303" r:id="rId9"/>
    <p:sldId id="333" r:id="rId10"/>
    <p:sldId id="350" r:id="rId11"/>
    <p:sldId id="334" r:id="rId12"/>
    <p:sldId id="307" r:id="rId13"/>
    <p:sldId id="309" r:id="rId14"/>
    <p:sldId id="337" r:id="rId15"/>
    <p:sldId id="338" r:id="rId16"/>
    <p:sldId id="295" r:id="rId17"/>
    <p:sldId id="343" r:id="rId18"/>
    <p:sldId id="325" r:id="rId19"/>
    <p:sldId id="326" r:id="rId20"/>
    <p:sldId id="327" r:id="rId21"/>
    <p:sldId id="328" r:id="rId22"/>
    <p:sldId id="324" r:id="rId23"/>
    <p:sldId id="352" r:id="rId24"/>
    <p:sldId id="308" r:id="rId25"/>
    <p:sldId id="316" r:id="rId26"/>
    <p:sldId id="353" r:id="rId27"/>
    <p:sldId id="354" r:id="rId28"/>
    <p:sldId id="355" r:id="rId29"/>
    <p:sldId id="258" r:id="rId30"/>
    <p:sldId id="285" r:id="rId31"/>
    <p:sldId id="286" r:id="rId32"/>
    <p:sldId id="287" r:id="rId33"/>
  </p:sldIdLst>
  <p:sldSz cx="12192000" cy="6858000"/>
  <p:notesSz cx="6858000" cy="9525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ou" initials="a" lastIdx="1" clrIdx="0">
    <p:extLst>
      <p:ext uri="{19B8F6BF-5375-455C-9EA6-DF929625EA0E}">
        <p15:presenceInfo xmlns:p15="http://schemas.microsoft.com/office/powerpoint/2012/main" userId="4760343351f3e6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6275" autoAdjust="0"/>
  </p:normalViewPr>
  <p:slideViewPr>
    <p:cSldViewPr snapToGrid="0">
      <p:cViewPr varScale="1">
        <p:scale>
          <a:sx n="54" d="100"/>
          <a:sy n="54" d="100"/>
        </p:scale>
        <p:origin x="1810" y="29"/>
      </p:cViewPr>
      <p:guideLst/>
    </p:cSldViewPr>
  </p:slideViewPr>
  <p:notesTextViewPr>
    <p:cViewPr>
      <p:scale>
        <a:sx n="1" d="1"/>
        <a:sy n="1" d="1"/>
      </p:scale>
      <p:origin x="0" y="0"/>
    </p:cViewPr>
  </p:notesTextViewPr>
  <p:sorterViewPr>
    <p:cViewPr>
      <p:scale>
        <a:sx n="100" d="100"/>
        <a:sy n="100" d="100"/>
      </p:scale>
      <p:origin x="0" y="-21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bdou\OneDrive\PARTAGER\Stage\mes%20donn&#233;es\DATA%202016---2021\data_analyse_multivariee.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Feuil2!$C$4:$C$17</c:f>
              <c:strCache>
                <c:ptCount val="14"/>
                <c:pt idx="0">
                  <c:v>Type de travail du sol</c:v>
                </c:pt>
                <c:pt idx="1">
                  <c:v>Fréquences  nbr culture dans la rotation</c:v>
                </c:pt>
                <c:pt idx="2">
                  <c:v>Fréquences d'intervention du travail du sol</c:v>
                </c:pt>
                <c:pt idx="3">
                  <c:v>Année</c:v>
                </c:pt>
                <c:pt idx="4">
                  <c:v>Fréquences  total des herbicides</c:v>
                </c:pt>
                <c:pt idx="5">
                  <c:v>Durée de la rotation</c:v>
                </c:pt>
                <c:pt idx="6">
                  <c:v>Fréquences  du nombre de labour sur 3 ans</c:v>
                </c:pt>
                <c:pt idx="7">
                  <c:v>Fréquences  total des fongicides</c:v>
                </c:pt>
                <c:pt idx="8">
                  <c:v>Fréquences  total des traitements</c:v>
                </c:pt>
                <c:pt idx="9">
                  <c:v>Durée de l'intercultures</c:v>
                </c:pt>
                <c:pt idx="10">
                  <c:v>Rotation complète</c:v>
                </c:pt>
                <c:pt idx="11">
                  <c:v>Couvert</c:v>
                </c:pt>
                <c:pt idx="12">
                  <c:v>Types d'intercultures</c:v>
                </c:pt>
                <c:pt idx="13">
                  <c:v>Type de culture</c:v>
                </c:pt>
              </c:strCache>
            </c:strRef>
          </c:cat>
          <c:val>
            <c:numRef>
              <c:f>Feuil2!$D$4:$D$17</c:f>
              <c:numCache>
                <c:formatCode>General</c:formatCode>
                <c:ptCount val="14"/>
                <c:pt idx="0">
                  <c:v>16.260000000000002</c:v>
                </c:pt>
                <c:pt idx="1">
                  <c:v>13.01</c:v>
                </c:pt>
                <c:pt idx="2">
                  <c:v>9.86</c:v>
                </c:pt>
                <c:pt idx="3">
                  <c:v>8.09</c:v>
                </c:pt>
                <c:pt idx="4">
                  <c:v>6.48</c:v>
                </c:pt>
                <c:pt idx="5">
                  <c:v>6.43</c:v>
                </c:pt>
                <c:pt idx="6">
                  <c:v>4.51</c:v>
                </c:pt>
                <c:pt idx="7">
                  <c:v>4</c:v>
                </c:pt>
                <c:pt idx="8">
                  <c:v>3.08</c:v>
                </c:pt>
                <c:pt idx="9">
                  <c:v>3.05</c:v>
                </c:pt>
                <c:pt idx="10">
                  <c:v>2.3199999999999998</c:v>
                </c:pt>
                <c:pt idx="11">
                  <c:v>2.3199999999999998</c:v>
                </c:pt>
                <c:pt idx="12">
                  <c:v>1.87</c:v>
                </c:pt>
                <c:pt idx="13">
                  <c:v>1.34</c:v>
                </c:pt>
              </c:numCache>
            </c:numRef>
          </c:val>
          <c:extLst>
            <c:ext xmlns:c16="http://schemas.microsoft.com/office/drawing/2014/chart" uri="{C3380CC4-5D6E-409C-BE32-E72D297353CC}">
              <c16:uniqueId val="{00000000-F9C2-483D-8087-B4853D05B454}"/>
            </c:ext>
          </c:extLst>
        </c:ser>
        <c:dLbls>
          <c:showLegendKey val="0"/>
          <c:showVal val="0"/>
          <c:showCatName val="0"/>
          <c:showSerName val="0"/>
          <c:showPercent val="0"/>
          <c:showBubbleSize val="0"/>
        </c:dLbls>
        <c:gapWidth val="219"/>
        <c:overlap val="-27"/>
        <c:axId val="-1301192960"/>
        <c:axId val="-1301195136"/>
      </c:barChart>
      <c:catAx>
        <c:axId val="-13011929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Variables explicatives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crossAx val="-1301195136"/>
        <c:crosses val="autoZero"/>
        <c:auto val="1"/>
        <c:lblAlgn val="ctr"/>
        <c:lblOffset val="100"/>
        <c:noMultiLvlLbl val="0"/>
      </c:catAx>
      <c:valAx>
        <c:axId val="-1301195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fr-FR" sz="1100" b="0" i="0" u="none" strike="noStrike" baseline="0">
                    <a:effectLst/>
                  </a:rPr>
                  <a:t>Contribution des variables (%)</a:t>
                </a:r>
                <a:endParaRPr lang="fr-FR" sz="1100"/>
              </a:p>
            </c:rich>
          </c:tx>
          <c:layout>
            <c:manualLayout>
              <c:xMode val="edge"/>
              <c:yMode val="edge"/>
              <c:x val="1.3683598260250545E-2"/>
              <c:y val="2.4379615383326092E-3"/>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301192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5"/>
        </a:solidFill>
      </dgm:spPr>
      <dgm:t>
        <a:bodyPr/>
        <a:lstStyle/>
        <a:p>
          <a:pPr algn="ctr"/>
          <a:r>
            <a:rPr lang="fr-FR" sz="2400" b="1"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26477B30-76D8-4AE6-AAB4-AB4E526098B6}" srcId="{580A13C9-10C9-4C6A-BCC2-43A3229790F0}" destId="{C61690FF-BF1A-4FF3-911B-706C868669CD}" srcOrd="3" destOrd="0" parTransId="{B30D4611-3FD0-47B4-95BC-B8107F96C505}" sibTransId="{4C6D0BE6-14C5-419A-B8A1-F835BC8BFBA5}"/>
    <dgm:cxn modelId="{671C5D3C-DAEE-4717-AF72-703EB4E05A9C}" type="presOf" srcId="{C61690FF-BF1A-4FF3-911B-706C868669CD}" destId="{0AEDF3F8-61BB-4FDA-9678-173430DE3E88}" srcOrd="0" destOrd="0" presId="urn:microsoft.com/office/officeart/2005/8/layout/chevron1"/>
    <dgm:cxn modelId="{26BE7962-2582-485D-A071-3D8112632247}" srcId="{580A13C9-10C9-4C6A-BCC2-43A3229790F0}" destId="{BAEEDC3E-09D6-485D-8B29-391499AB66A0}" srcOrd="0" destOrd="0" parTransId="{A6E9E68F-6C33-4526-A26F-2E59C6D92008}" sibTransId="{FA2D8735-1168-43C7-964D-23C0D4F9AA98}"/>
    <dgm:cxn modelId="{EE767745-3CFE-4AA0-A8C5-45D922FCE10E}" type="presOf" srcId="{11349187-3697-4348-BD98-D4221CA7399C}" destId="{42E5BE65-EC28-4E41-AA6C-875B0007226A}" srcOrd="0" destOrd="0" presId="urn:microsoft.com/office/officeart/2005/8/layout/chevron1"/>
    <dgm:cxn modelId="{24990567-B64E-4DE5-A7F2-8F2FCBFAA9F0}" srcId="{580A13C9-10C9-4C6A-BCC2-43A3229790F0}" destId="{11349187-3697-4348-BD98-D4221CA7399C}" srcOrd="2" destOrd="0" parTransId="{4EB45965-1D2A-48E7-B7EC-38CC107A7889}" sibTransId="{B45F67B1-E472-42F2-B56A-EDC68C302D30}"/>
    <dgm:cxn modelId="{94DC5673-D2E2-49EC-9B96-9336B4B977BA}" type="presOf" srcId="{BAEEDC3E-09D6-485D-8B29-391499AB66A0}" destId="{124A3D65-5CCE-4B8F-962F-11410AFAD8C1}" srcOrd="0" destOrd="0" presId="urn:microsoft.com/office/officeart/2005/8/layout/chevron1"/>
    <dgm:cxn modelId="{A7AE5CD4-661F-4615-9D9B-78E5F8809A01}" type="presOf" srcId="{646D6B68-FBE9-4D9A-A1F2-D99D3F6F4748}" destId="{CC7641A7-D442-4F0F-B457-E97612482338}" srcOrd="0" destOrd="0" presId="urn:microsoft.com/office/officeart/2005/8/layout/chevron1"/>
    <dgm:cxn modelId="{347E6FD8-2C5B-4232-998E-A7A418795645}" type="presOf" srcId="{580A13C9-10C9-4C6A-BCC2-43A3229790F0}" destId="{927D9188-023B-4951-8710-127A9702EEA8}" srcOrd="0" destOrd="0" presId="urn:microsoft.com/office/officeart/2005/8/layout/chevron1"/>
    <dgm:cxn modelId="{5E348602-ACA7-441A-9680-48EBE00EBA5D}" type="presParOf" srcId="{927D9188-023B-4951-8710-127A9702EEA8}" destId="{124A3D65-5CCE-4B8F-962F-11410AFAD8C1}" srcOrd="0" destOrd="0" presId="urn:microsoft.com/office/officeart/2005/8/layout/chevron1"/>
    <dgm:cxn modelId="{546D573F-CC29-45D5-8342-B7CA16B7DC8E}" type="presParOf" srcId="{927D9188-023B-4951-8710-127A9702EEA8}" destId="{F76AA61E-C483-4983-AAD6-CE3B14453C2B}" srcOrd="1" destOrd="0" presId="urn:microsoft.com/office/officeart/2005/8/layout/chevron1"/>
    <dgm:cxn modelId="{8F15D38F-DB7F-4F3A-BAAC-3F575167A76A}" type="presParOf" srcId="{927D9188-023B-4951-8710-127A9702EEA8}" destId="{CC7641A7-D442-4F0F-B457-E97612482338}" srcOrd="2" destOrd="0" presId="urn:microsoft.com/office/officeart/2005/8/layout/chevron1"/>
    <dgm:cxn modelId="{4CCFFE9B-344E-4B87-AAB4-770A10624665}" type="presParOf" srcId="{927D9188-023B-4951-8710-127A9702EEA8}" destId="{322510B3-DBE8-4EED-8635-9F3575D40094}" srcOrd="3" destOrd="0" presId="urn:microsoft.com/office/officeart/2005/8/layout/chevron1"/>
    <dgm:cxn modelId="{DF9D1E39-E344-4532-9FAD-193878C14A31}" type="presParOf" srcId="{927D9188-023B-4951-8710-127A9702EEA8}" destId="{42E5BE65-EC28-4E41-AA6C-875B0007226A}" srcOrd="4" destOrd="0" presId="urn:microsoft.com/office/officeart/2005/8/layout/chevron1"/>
    <dgm:cxn modelId="{34DB5B0C-9C8B-4AA9-B746-6D470B7C72EC}" type="presParOf" srcId="{927D9188-023B-4951-8710-127A9702EEA8}" destId="{9F99BC53-7DB6-4B16-89BE-C2E397492F56}" srcOrd="5" destOrd="0" presId="urn:microsoft.com/office/officeart/2005/8/layout/chevron1"/>
    <dgm:cxn modelId="{424B8D2A-D74F-4636-94C5-FBDFAD5D3AAF}"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5"/>
        </a:solidFill>
      </dgm:spPr>
      <dgm:t>
        <a:bodyPr/>
        <a:lstStyle/>
        <a:p>
          <a:pPr algn="ctr"/>
          <a:r>
            <a:rPr lang="fr-FR" sz="2400" b="1"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1037E209-7E9A-4E26-BC98-BEADB8382D28}" type="presOf" srcId="{11349187-3697-4348-BD98-D4221CA7399C}" destId="{42E5BE65-EC28-4E41-AA6C-875B0007226A}" srcOrd="0" destOrd="0" presId="urn:microsoft.com/office/officeart/2005/8/layout/chevron1"/>
    <dgm:cxn modelId="{ECBC700B-4F0B-4C20-96FD-FABF9AFA1DBB}" srcId="{580A13C9-10C9-4C6A-BCC2-43A3229790F0}" destId="{646D6B68-FBE9-4D9A-A1F2-D99D3F6F4748}" srcOrd="1" destOrd="0" parTransId="{2BB5F753-F158-4503-9C77-25768DB88DE9}" sibTransId="{57121283-805C-4631-81B8-0D9E7A30AF83}"/>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8443EF6B-F5AB-4913-B1EE-3C9B629C27FA}" type="presOf" srcId="{BAEEDC3E-09D6-485D-8B29-391499AB66A0}" destId="{124A3D65-5CCE-4B8F-962F-11410AFAD8C1}" srcOrd="0" destOrd="0" presId="urn:microsoft.com/office/officeart/2005/8/layout/chevron1"/>
    <dgm:cxn modelId="{FE0C60AC-62FC-402A-B1BD-2B538F5EBDB1}" type="presOf" srcId="{C61690FF-BF1A-4FF3-911B-706C868669CD}" destId="{0AEDF3F8-61BB-4FDA-9678-173430DE3E88}" srcOrd="0" destOrd="0" presId="urn:microsoft.com/office/officeart/2005/8/layout/chevron1"/>
    <dgm:cxn modelId="{5B4BB3B3-6AE0-4C89-BF59-B69B505B45D5}" type="presOf" srcId="{646D6B68-FBE9-4D9A-A1F2-D99D3F6F4748}" destId="{CC7641A7-D442-4F0F-B457-E97612482338}" srcOrd="0" destOrd="0" presId="urn:microsoft.com/office/officeart/2005/8/layout/chevron1"/>
    <dgm:cxn modelId="{8D259ABF-8B9C-4F5D-90D6-F4119B86DA61}" type="presOf" srcId="{580A13C9-10C9-4C6A-BCC2-43A3229790F0}" destId="{927D9188-023B-4951-8710-127A9702EEA8}" srcOrd="0" destOrd="0" presId="urn:microsoft.com/office/officeart/2005/8/layout/chevron1"/>
    <dgm:cxn modelId="{D4DDC2DD-CD2B-4441-B48E-F9B1B85B530C}" type="presParOf" srcId="{927D9188-023B-4951-8710-127A9702EEA8}" destId="{124A3D65-5CCE-4B8F-962F-11410AFAD8C1}" srcOrd="0" destOrd="0" presId="urn:microsoft.com/office/officeart/2005/8/layout/chevron1"/>
    <dgm:cxn modelId="{E29571B3-5FAE-4B4B-BEA2-0B391AC8FC9B}" type="presParOf" srcId="{927D9188-023B-4951-8710-127A9702EEA8}" destId="{F76AA61E-C483-4983-AAD6-CE3B14453C2B}" srcOrd="1" destOrd="0" presId="urn:microsoft.com/office/officeart/2005/8/layout/chevron1"/>
    <dgm:cxn modelId="{41DBB5DD-8C91-4748-B324-59B73FE08369}" type="presParOf" srcId="{927D9188-023B-4951-8710-127A9702EEA8}" destId="{CC7641A7-D442-4F0F-B457-E97612482338}" srcOrd="2" destOrd="0" presId="urn:microsoft.com/office/officeart/2005/8/layout/chevron1"/>
    <dgm:cxn modelId="{932D58F8-CC7B-4424-9C60-5B778EBB0A81}" type="presParOf" srcId="{927D9188-023B-4951-8710-127A9702EEA8}" destId="{322510B3-DBE8-4EED-8635-9F3575D40094}" srcOrd="3" destOrd="0" presId="urn:microsoft.com/office/officeart/2005/8/layout/chevron1"/>
    <dgm:cxn modelId="{B43FD974-79C6-40AD-931D-0AD5E6406084}" type="presParOf" srcId="{927D9188-023B-4951-8710-127A9702EEA8}" destId="{42E5BE65-EC28-4E41-AA6C-875B0007226A}" srcOrd="4" destOrd="0" presId="urn:microsoft.com/office/officeart/2005/8/layout/chevron1"/>
    <dgm:cxn modelId="{541003C7-467B-4B40-8E3D-C8EEDBE06B99}" type="presParOf" srcId="{927D9188-023B-4951-8710-127A9702EEA8}" destId="{9F99BC53-7DB6-4B16-89BE-C2E397492F56}" srcOrd="5" destOrd="0" presId="urn:microsoft.com/office/officeart/2005/8/layout/chevron1"/>
    <dgm:cxn modelId="{313A4612-7D20-4653-81F3-974940FE0DE9}"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5"/>
        </a:solidFill>
      </dgm:spPr>
      <dgm:t>
        <a:bodyPr/>
        <a:lstStyle/>
        <a:p>
          <a:pPr algn="ctr"/>
          <a:r>
            <a:rPr lang="fr-FR" sz="2400" b="1"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b="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custScaleX="130686" custLinFactNeighborY="-4090">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D6AF5012-74CE-44F5-AC5C-7AF95C211224}" type="presOf" srcId="{C61690FF-BF1A-4FF3-911B-706C868669CD}" destId="{0AEDF3F8-61BB-4FDA-9678-173430DE3E88}" srcOrd="0" destOrd="0" presId="urn:microsoft.com/office/officeart/2005/8/layout/chevron1"/>
    <dgm:cxn modelId="{26477B30-76D8-4AE6-AAB4-AB4E526098B6}" srcId="{580A13C9-10C9-4C6A-BCC2-43A3229790F0}" destId="{C61690FF-BF1A-4FF3-911B-706C868669CD}" srcOrd="3" destOrd="0" parTransId="{B30D4611-3FD0-47B4-95BC-B8107F96C505}" sibTransId="{4C6D0BE6-14C5-419A-B8A1-F835BC8BFBA5}"/>
    <dgm:cxn modelId="{4C894F35-0A3D-4986-8F88-C1815F880283}" type="presOf" srcId="{580A13C9-10C9-4C6A-BCC2-43A3229790F0}" destId="{927D9188-023B-4951-8710-127A9702EEA8}" srcOrd="0" destOrd="0" presId="urn:microsoft.com/office/officeart/2005/8/layout/chevron1"/>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DCB4414C-BDE6-47EF-B8FE-F881C9B2BA00}" type="presOf" srcId="{646D6B68-FBE9-4D9A-A1F2-D99D3F6F4748}" destId="{CC7641A7-D442-4F0F-B457-E97612482338}" srcOrd="0" destOrd="0" presId="urn:microsoft.com/office/officeart/2005/8/layout/chevron1"/>
    <dgm:cxn modelId="{F3E7A1AA-A67F-4C37-8036-7168AE18BE19}" type="presOf" srcId="{BAEEDC3E-09D6-485D-8B29-391499AB66A0}" destId="{124A3D65-5CCE-4B8F-962F-11410AFAD8C1}" srcOrd="0" destOrd="0" presId="urn:microsoft.com/office/officeart/2005/8/layout/chevron1"/>
    <dgm:cxn modelId="{7A8106D6-FB7F-4820-9299-747E0A3FD0F8}" type="presOf" srcId="{11349187-3697-4348-BD98-D4221CA7399C}" destId="{42E5BE65-EC28-4E41-AA6C-875B0007226A}" srcOrd="0" destOrd="0" presId="urn:microsoft.com/office/officeart/2005/8/layout/chevron1"/>
    <dgm:cxn modelId="{07B12691-EF99-47A7-B259-AF09244A75A7}" type="presParOf" srcId="{927D9188-023B-4951-8710-127A9702EEA8}" destId="{124A3D65-5CCE-4B8F-962F-11410AFAD8C1}" srcOrd="0" destOrd="0" presId="urn:microsoft.com/office/officeart/2005/8/layout/chevron1"/>
    <dgm:cxn modelId="{E4F58719-A023-42A7-BE4E-4D39502DA0BC}" type="presParOf" srcId="{927D9188-023B-4951-8710-127A9702EEA8}" destId="{F76AA61E-C483-4983-AAD6-CE3B14453C2B}" srcOrd="1" destOrd="0" presId="urn:microsoft.com/office/officeart/2005/8/layout/chevron1"/>
    <dgm:cxn modelId="{A8ACFEFB-2B8B-4B13-83D0-66247FAFA669}" type="presParOf" srcId="{927D9188-023B-4951-8710-127A9702EEA8}" destId="{CC7641A7-D442-4F0F-B457-E97612482338}" srcOrd="2" destOrd="0" presId="urn:microsoft.com/office/officeart/2005/8/layout/chevron1"/>
    <dgm:cxn modelId="{5038BE03-69B6-48FB-AA33-CCE566057305}" type="presParOf" srcId="{927D9188-023B-4951-8710-127A9702EEA8}" destId="{322510B3-DBE8-4EED-8635-9F3575D40094}" srcOrd="3" destOrd="0" presId="urn:microsoft.com/office/officeart/2005/8/layout/chevron1"/>
    <dgm:cxn modelId="{15A1C145-0F50-44F4-BFE6-59BC1CAB9387}" type="presParOf" srcId="{927D9188-023B-4951-8710-127A9702EEA8}" destId="{42E5BE65-EC28-4E41-AA6C-875B0007226A}" srcOrd="4" destOrd="0" presId="urn:microsoft.com/office/officeart/2005/8/layout/chevron1"/>
    <dgm:cxn modelId="{E607F0B8-F92B-4BEA-9579-B2470AEF38A8}" type="presParOf" srcId="{927D9188-023B-4951-8710-127A9702EEA8}" destId="{9F99BC53-7DB6-4B16-89BE-C2E397492F56}" srcOrd="5" destOrd="0" presId="urn:microsoft.com/office/officeart/2005/8/layout/chevron1"/>
    <dgm:cxn modelId="{609C3833-EB09-4C2B-881A-F5019ACCC75C}"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5"/>
        </a:solidFill>
      </dgm:spPr>
      <dgm:t>
        <a:bodyPr/>
        <a:lstStyle/>
        <a:p>
          <a:pPr algn="ctr"/>
          <a:r>
            <a:rPr lang="fr-FR" sz="2400" b="1"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b="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custScaleX="130686" custLinFactNeighborY="-4090">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A474FE17-CA35-4163-84E9-79C45F3A0AC1}" type="presOf" srcId="{646D6B68-FBE9-4D9A-A1F2-D99D3F6F4748}" destId="{CC7641A7-D442-4F0F-B457-E97612482338}" srcOrd="0" destOrd="0" presId="urn:microsoft.com/office/officeart/2005/8/layout/chevron1"/>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5E219565-2088-4666-A8E8-5D703EF4271A}" type="presOf" srcId="{11349187-3697-4348-BD98-D4221CA7399C}" destId="{42E5BE65-EC28-4E41-AA6C-875B0007226A}" srcOrd="0" destOrd="0" presId="urn:microsoft.com/office/officeart/2005/8/layout/chevron1"/>
    <dgm:cxn modelId="{24990567-B64E-4DE5-A7F2-8F2FCBFAA9F0}" srcId="{580A13C9-10C9-4C6A-BCC2-43A3229790F0}" destId="{11349187-3697-4348-BD98-D4221CA7399C}" srcOrd="2" destOrd="0" parTransId="{4EB45965-1D2A-48E7-B7EC-38CC107A7889}" sibTransId="{B45F67B1-E472-42F2-B56A-EDC68C302D30}"/>
    <dgm:cxn modelId="{D9E57996-5FEC-4BEE-A3B2-28299B401F76}" type="presOf" srcId="{580A13C9-10C9-4C6A-BCC2-43A3229790F0}" destId="{927D9188-023B-4951-8710-127A9702EEA8}" srcOrd="0" destOrd="0" presId="urn:microsoft.com/office/officeart/2005/8/layout/chevron1"/>
    <dgm:cxn modelId="{AA00F0D0-BC42-4012-B652-2E4EEC2D1958}" type="presOf" srcId="{C61690FF-BF1A-4FF3-911B-706C868669CD}" destId="{0AEDF3F8-61BB-4FDA-9678-173430DE3E88}" srcOrd="0" destOrd="0" presId="urn:microsoft.com/office/officeart/2005/8/layout/chevron1"/>
    <dgm:cxn modelId="{29DC95DB-4F84-490E-9653-8B5BFCEA1E03}" type="presOf" srcId="{BAEEDC3E-09D6-485D-8B29-391499AB66A0}" destId="{124A3D65-5CCE-4B8F-962F-11410AFAD8C1}" srcOrd="0" destOrd="0" presId="urn:microsoft.com/office/officeart/2005/8/layout/chevron1"/>
    <dgm:cxn modelId="{80030B6F-B976-4B7B-A87A-F8136A54CA01}" type="presParOf" srcId="{927D9188-023B-4951-8710-127A9702EEA8}" destId="{124A3D65-5CCE-4B8F-962F-11410AFAD8C1}" srcOrd="0" destOrd="0" presId="urn:microsoft.com/office/officeart/2005/8/layout/chevron1"/>
    <dgm:cxn modelId="{00838270-AF1B-4D94-8415-D0748435D8BB}" type="presParOf" srcId="{927D9188-023B-4951-8710-127A9702EEA8}" destId="{F76AA61E-C483-4983-AAD6-CE3B14453C2B}" srcOrd="1" destOrd="0" presId="urn:microsoft.com/office/officeart/2005/8/layout/chevron1"/>
    <dgm:cxn modelId="{A932EE97-5CAD-4D8C-BA0E-70FEBD90D75C}" type="presParOf" srcId="{927D9188-023B-4951-8710-127A9702EEA8}" destId="{CC7641A7-D442-4F0F-B457-E97612482338}" srcOrd="2" destOrd="0" presId="urn:microsoft.com/office/officeart/2005/8/layout/chevron1"/>
    <dgm:cxn modelId="{616BBED8-29AA-43FC-B459-F0CAC7922C09}" type="presParOf" srcId="{927D9188-023B-4951-8710-127A9702EEA8}" destId="{322510B3-DBE8-4EED-8635-9F3575D40094}" srcOrd="3" destOrd="0" presId="urn:microsoft.com/office/officeart/2005/8/layout/chevron1"/>
    <dgm:cxn modelId="{5FC1448D-3DEB-4FA0-9D55-60933FEAE2AC}" type="presParOf" srcId="{927D9188-023B-4951-8710-127A9702EEA8}" destId="{42E5BE65-EC28-4E41-AA6C-875B0007226A}" srcOrd="4" destOrd="0" presId="urn:microsoft.com/office/officeart/2005/8/layout/chevron1"/>
    <dgm:cxn modelId="{5275AE9D-1169-4D61-8F84-056AAEE92E58}" type="presParOf" srcId="{927D9188-023B-4951-8710-127A9702EEA8}" destId="{9F99BC53-7DB6-4B16-89BE-C2E397492F56}" srcOrd="5" destOrd="0" presId="urn:microsoft.com/office/officeart/2005/8/layout/chevron1"/>
    <dgm:cxn modelId="{F9D52EC0-13DA-4A59-8EBA-BBFDE74E58FB}"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5"/>
        </a:solidFill>
      </dgm:spPr>
      <dgm:t>
        <a:bodyPr/>
        <a:lstStyle/>
        <a:p>
          <a:pPr algn="ctr"/>
          <a:r>
            <a:rPr lang="fr-FR" sz="2400" b="1"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b="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custScaleX="130686">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08C72309-0FB3-44DE-B80D-FDEB4DC50C87}" type="presOf" srcId="{580A13C9-10C9-4C6A-BCC2-43A3229790F0}" destId="{927D9188-023B-4951-8710-127A9702EEA8}" srcOrd="0" destOrd="0" presId="urn:microsoft.com/office/officeart/2005/8/layout/chevron1"/>
    <dgm:cxn modelId="{ECBC700B-4F0B-4C20-96FD-FABF9AFA1DBB}" srcId="{580A13C9-10C9-4C6A-BCC2-43A3229790F0}" destId="{646D6B68-FBE9-4D9A-A1F2-D99D3F6F4748}" srcOrd="1" destOrd="0" parTransId="{2BB5F753-F158-4503-9C77-25768DB88DE9}" sibTransId="{57121283-805C-4631-81B8-0D9E7A30AF83}"/>
    <dgm:cxn modelId="{CD1E7C0F-5651-4E2E-857C-4561ABDAFAC1}" type="presOf" srcId="{C61690FF-BF1A-4FF3-911B-706C868669CD}" destId="{0AEDF3F8-61BB-4FDA-9678-173430DE3E88}" srcOrd="0" destOrd="0" presId="urn:microsoft.com/office/officeart/2005/8/layout/chevron1"/>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B0210591-C49D-49E8-B9D9-3B12753F74C2}" type="presOf" srcId="{646D6B68-FBE9-4D9A-A1F2-D99D3F6F4748}" destId="{CC7641A7-D442-4F0F-B457-E97612482338}" srcOrd="0" destOrd="0" presId="urn:microsoft.com/office/officeart/2005/8/layout/chevron1"/>
    <dgm:cxn modelId="{F593A5DE-0696-4336-9D44-1FB039939172}" type="presOf" srcId="{11349187-3697-4348-BD98-D4221CA7399C}" destId="{42E5BE65-EC28-4E41-AA6C-875B0007226A}" srcOrd="0" destOrd="0" presId="urn:microsoft.com/office/officeart/2005/8/layout/chevron1"/>
    <dgm:cxn modelId="{653B25EA-9E97-4D2C-BABC-3AFC62FCC221}" type="presOf" srcId="{BAEEDC3E-09D6-485D-8B29-391499AB66A0}" destId="{124A3D65-5CCE-4B8F-962F-11410AFAD8C1}" srcOrd="0" destOrd="0" presId="urn:microsoft.com/office/officeart/2005/8/layout/chevron1"/>
    <dgm:cxn modelId="{15D658AF-B43D-4439-8486-C0864C61A89A}" type="presParOf" srcId="{927D9188-023B-4951-8710-127A9702EEA8}" destId="{124A3D65-5CCE-4B8F-962F-11410AFAD8C1}" srcOrd="0" destOrd="0" presId="urn:microsoft.com/office/officeart/2005/8/layout/chevron1"/>
    <dgm:cxn modelId="{B44ED2A7-88AF-46B5-8346-AB1320644407}" type="presParOf" srcId="{927D9188-023B-4951-8710-127A9702EEA8}" destId="{F76AA61E-C483-4983-AAD6-CE3B14453C2B}" srcOrd="1" destOrd="0" presId="urn:microsoft.com/office/officeart/2005/8/layout/chevron1"/>
    <dgm:cxn modelId="{C728F8A1-8370-403C-BAE1-26BFD7D1CD61}" type="presParOf" srcId="{927D9188-023B-4951-8710-127A9702EEA8}" destId="{CC7641A7-D442-4F0F-B457-E97612482338}" srcOrd="2" destOrd="0" presId="urn:microsoft.com/office/officeart/2005/8/layout/chevron1"/>
    <dgm:cxn modelId="{EEF02495-BED0-4A2A-91F4-183F5A6B4FBC}" type="presParOf" srcId="{927D9188-023B-4951-8710-127A9702EEA8}" destId="{322510B3-DBE8-4EED-8635-9F3575D40094}" srcOrd="3" destOrd="0" presId="urn:microsoft.com/office/officeart/2005/8/layout/chevron1"/>
    <dgm:cxn modelId="{2262D09F-6EB4-4F4C-8A7B-D4F37884C3AD}" type="presParOf" srcId="{927D9188-023B-4951-8710-127A9702EEA8}" destId="{42E5BE65-EC28-4E41-AA6C-875B0007226A}" srcOrd="4" destOrd="0" presId="urn:microsoft.com/office/officeart/2005/8/layout/chevron1"/>
    <dgm:cxn modelId="{8AB22EC8-69D0-4F41-A224-BE4668B31D03}" type="presParOf" srcId="{927D9188-023B-4951-8710-127A9702EEA8}" destId="{9F99BC53-7DB6-4B16-89BE-C2E397492F56}" srcOrd="5" destOrd="0" presId="urn:microsoft.com/office/officeart/2005/8/layout/chevron1"/>
    <dgm:cxn modelId="{D6D489DB-4D7E-4C90-A645-EDD6785B7A67}"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5"/>
        </a:solidFill>
      </dgm:spPr>
      <dgm:t>
        <a:bodyPr/>
        <a:lstStyle/>
        <a:p>
          <a:pPr algn="ctr"/>
          <a:r>
            <a:rPr lang="fr-FR" sz="2400" b="1"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b="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custScaleX="130686">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D3190314-78E0-4570-8FD6-58B96371AD20}" type="presOf" srcId="{580A13C9-10C9-4C6A-BCC2-43A3229790F0}" destId="{927D9188-023B-4951-8710-127A9702EEA8}" srcOrd="0" destOrd="0" presId="urn:microsoft.com/office/officeart/2005/8/layout/chevron1"/>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D3F0967D-AA73-4529-B9DB-F6C5E23F3932}" type="presOf" srcId="{C61690FF-BF1A-4FF3-911B-706C868669CD}" destId="{0AEDF3F8-61BB-4FDA-9678-173430DE3E88}" srcOrd="0" destOrd="0" presId="urn:microsoft.com/office/officeart/2005/8/layout/chevron1"/>
    <dgm:cxn modelId="{EB1E6BCA-7461-4FF8-A2D3-C95E3A276F74}" type="presOf" srcId="{11349187-3697-4348-BD98-D4221CA7399C}" destId="{42E5BE65-EC28-4E41-AA6C-875B0007226A}" srcOrd="0" destOrd="0" presId="urn:microsoft.com/office/officeart/2005/8/layout/chevron1"/>
    <dgm:cxn modelId="{8989FBEF-D7AA-4FC7-BF99-DCF2BD60B4AB}" type="presOf" srcId="{BAEEDC3E-09D6-485D-8B29-391499AB66A0}" destId="{124A3D65-5CCE-4B8F-962F-11410AFAD8C1}" srcOrd="0" destOrd="0" presId="urn:microsoft.com/office/officeart/2005/8/layout/chevron1"/>
    <dgm:cxn modelId="{9029FCFD-2970-4F75-9E88-5992839C75FB}" type="presOf" srcId="{646D6B68-FBE9-4D9A-A1F2-D99D3F6F4748}" destId="{CC7641A7-D442-4F0F-B457-E97612482338}" srcOrd="0" destOrd="0" presId="urn:microsoft.com/office/officeart/2005/8/layout/chevron1"/>
    <dgm:cxn modelId="{02471CA7-034E-42BB-A9FE-D69F85E87C51}" type="presParOf" srcId="{927D9188-023B-4951-8710-127A9702EEA8}" destId="{124A3D65-5CCE-4B8F-962F-11410AFAD8C1}" srcOrd="0" destOrd="0" presId="urn:microsoft.com/office/officeart/2005/8/layout/chevron1"/>
    <dgm:cxn modelId="{2B2B1D27-FE2A-4CAB-BB0C-EC4668AAC109}" type="presParOf" srcId="{927D9188-023B-4951-8710-127A9702EEA8}" destId="{F76AA61E-C483-4983-AAD6-CE3B14453C2B}" srcOrd="1" destOrd="0" presId="urn:microsoft.com/office/officeart/2005/8/layout/chevron1"/>
    <dgm:cxn modelId="{1928B227-96A4-4BDC-9642-050A8F9B460A}" type="presParOf" srcId="{927D9188-023B-4951-8710-127A9702EEA8}" destId="{CC7641A7-D442-4F0F-B457-E97612482338}" srcOrd="2" destOrd="0" presId="urn:microsoft.com/office/officeart/2005/8/layout/chevron1"/>
    <dgm:cxn modelId="{E3CDE479-63CA-4331-9002-FAF3C7C575C6}" type="presParOf" srcId="{927D9188-023B-4951-8710-127A9702EEA8}" destId="{322510B3-DBE8-4EED-8635-9F3575D40094}" srcOrd="3" destOrd="0" presId="urn:microsoft.com/office/officeart/2005/8/layout/chevron1"/>
    <dgm:cxn modelId="{2A7D1F5E-13BF-437D-847D-3262177496F1}" type="presParOf" srcId="{927D9188-023B-4951-8710-127A9702EEA8}" destId="{42E5BE65-EC28-4E41-AA6C-875B0007226A}" srcOrd="4" destOrd="0" presId="urn:microsoft.com/office/officeart/2005/8/layout/chevron1"/>
    <dgm:cxn modelId="{7FB95B8F-E0A5-4309-83B8-135D7520C155}" type="presParOf" srcId="{927D9188-023B-4951-8710-127A9702EEA8}" destId="{9F99BC53-7DB6-4B16-89BE-C2E397492F56}" srcOrd="5" destOrd="0" presId="urn:microsoft.com/office/officeart/2005/8/layout/chevron1"/>
    <dgm:cxn modelId="{BA497555-F3F4-4CA7-B479-4B7616DCC5D2}"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b="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5"/>
        </a:solidFill>
      </dgm:spPr>
      <dgm:t>
        <a:bodyPr/>
        <a:lstStyle/>
        <a:p>
          <a:pPr algn="ctr"/>
          <a:r>
            <a:rPr lang="fr-FR" sz="2400" b="1"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b="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custScaleX="130686">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custScaleX="9889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40FF1911-E3CF-4E34-88B5-8D1584C51700}" type="presOf" srcId="{580A13C9-10C9-4C6A-BCC2-43A3229790F0}" destId="{927D9188-023B-4951-8710-127A9702EEA8}" srcOrd="0" destOrd="0" presId="urn:microsoft.com/office/officeart/2005/8/layout/chevron1"/>
    <dgm:cxn modelId="{81D4EE1C-A5B6-4973-9900-68263C0718BB}" type="presOf" srcId="{646D6B68-FBE9-4D9A-A1F2-D99D3F6F4748}" destId="{CC7641A7-D442-4F0F-B457-E97612482338}" srcOrd="0" destOrd="0" presId="urn:microsoft.com/office/officeart/2005/8/layout/chevron1"/>
    <dgm:cxn modelId="{A23CFF2F-65C3-48F8-8B55-204F516060C5}" type="presOf" srcId="{C61690FF-BF1A-4FF3-911B-706C868669CD}" destId="{0AEDF3F8-61BB-4FDA-9678-173430DE3E88}" srcOrd="0" destOrd="0" presId="urn:microsoft.com/office/officeart/2005/8/layout/chevron1"/>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E0E1BF59-F80A-4761-9056-D1C06624545A}" type="presOf" srcId="{BAEEDC3E-09D6-485D-8B29-391499AB66A0}" destId="{124A3D65-5CCE-4B8F-962F-11410AFAD8C1}" srcOrd="0" destOrd="0" presId="urn:microsoft.com/office/officeart/2005/8/layout/chevron1"/>
    <dgm:cxn modelId="{76AF30C4-1297-4EED-A800-2A4BC50CB1CE}" type="presOf" srcId="{11349187-3697-4348-BD98-D4221CA7399C}" destId="{42E5BE65-EC28-4E41-AA6C-875B0007226A}" srcOrd="0" destOrd="0" presId="urn:microsoft.com/office/officeart/2005/8/layout/chevron1"/>
    <dgm:cxn modelId="{2BECEDF8-BE88-4C75-BF6E-BCB198F30BE9}" type="presParOf" srcId="{927D9188-023B-4951-8710-127A9702EEA8}" destId="{124A3D65-5CCE-4B8F-962F-11410AFAD8C1}" srcOrd="0" destOrd="0" presId="urn:microsoft.com/office/officeart/2005/8/layout/chevron1"/>
    <dgm:cxn modelId="{F33E75AE-0FBD-494A-825D-B06A14705C7D}" type="presParOf" srcId="{927D9188-023B-4951-8710-127A9702EEA8}" destId="{F76AA61E-C483-4983-AAD6-CE3B14453C2B}" srcOrd="1" destOrd="0" presId="urn:microsoft.com/office/officeart/2005/8/layout/chevron1"/>
    <dgm:cxn modelId="{ACC81E3E-F7C8-43DC-A732-98E29FF9F8FC}" type="presParOf" srcId="{927D9188-023B-4951-8710-127A9702EEA8}" destId="{CC7641A7-D442-4F0F-B457-E97612482338}" srcOrd="2" destOrd="0" presId="urn:microsoft.com/office/officeart/2005/8/layout/chevron1"/>
    <dgm:cxn modelId="{5D3ABEC2-B03D-4607-9FF1-8370AE5B1000}" type="presParOf" srcId="{927D9188-023B-4951-8710-127A9702EEA8}" destId="{322510B3-DBE8-4EED-8635-9F3575D40094}" srcOrd="3" destOrd="0" presId="urn:microsoft.com/office/officeart/2005/8/layout/chevron1"/>
    <dgm:cxn modelId="{6E71AE0A-81DF-4BB3-9ABC-13848D09AB0D}" type="presParOf" srcId="{927D9188-023B-4951-8710-127A9702EEA8}" destId="{42E5BE65-EC28-4E41-AA6C-875B0007226A}" srcOrd="4" destOrd="0" presId="urn:microsoft.com/office/officeart/2005/8/layout/chevron1"/>
    <dgm:cxn modelId="{6BA66AA4-2061-4D89-93BC-3963214AA69B}" type="presParOf" srcId="{927D9188-023B-4951-8710-127A9702EEA8}" destId="{9F99BC53-7DB6-4B16-89BE-C2E397492F56}" srcOrd="5" destOrd="0" presId="urn:microsoft.com/office/officeart/2005/8/layout/chevron1"/>
    <dgm:cxn modelId="{3458241A-CD6D-460C-8B06-748050189CF8}"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b="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5"/>
        </a:solidFill>
      </dgm:spPr>
      <dgm:t>
        <a:bodyPr/>
        <a:lstStyle/>
        <a:p>
          <a:pPr algn="ctr"/>
          <a:r>
            <a:rPr lang="fr-FR" sz="2400" b="1"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b="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custScaleX="130686">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custScaleX="9889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026DEC68-E7A3-49AA-BFAB-21EB495B8309}" type="presOf" srcId="{11349187-3697-4348-BD98-D4221CA7399C}" destId="{42E5BE65-EC28-4E41-AA6C-875B0007226A}" srcOrd="0" destOrd="0" presId="urn:microsoft.com/office/officeart/2005/8/layout/chevron1"/>
    <dgm:cxn modelId="{9F26AE70-25D7-4B95-9F23-DC5AE0034F94}" type="presOf" srcId="{646D6B68-FBE9-4D9A-A1F2-D99D3F6F4748}" destId="{CC7641A7-D442-4F0F-B457-E97612482338}" srcOrd="0" destOrd="0" presId="urn:microsoft.com/office/officeart/2005/8/layout/chevron1"/>
    <dgm:cxn modelId="{135735B0-B561-4CFE-A9AC-6590DDF6CB3A}" type="presOf" srcId="{BAEEDC3E-09D6-485D-8B29-391499AB66A0}" destId="{124A3D65-5CCE-4B8F-962F-11410AFAD8C1}" srcOrd="0" destOrd="0" presId="urn:microsoft.com/office/officeart/2005/8/layout/chevron1"/>
    <dgm:cxn modelId="{6C3B8BE6-F183-42DB-A748-1B328CB38D2D}" type="presOf" srcId="{580A13C9-10C9-4C6A-BCC2-43A3229790F0}" destId="{927D9188-023B-4951-8710-127A9702EEA8}" srcOrd="0" destOrd="0" presId="urn:microsoft.com/office/officeart/2005/8/layout/chevron1"/>
    <dgm:cxn modelId="{3311F4ED-9815-42DB-9085-660B266E5FC0}" type="presOf" srcId="{C61690FF-BF1A-4FF3-911B-706C868669CD}" destId="{0AEDF3F8-61BB-4FDA-9678-173430DE3E88}" srcOrd="0" destOrd="0" presId="urn:microsoft.com/office/officeart/2005/8/layout/chevron1"/>
    <dgm:cxn modelId="{97D61223-5C58-4592-84B1-A1D89D73480E}" type="presParOf" srcId="{927D9188-023B-4951-8710-127A9702EEA8}" destId="{124A3D65-5CCE-4B8F-962F-11410AFAD8C1}" srcOrd="0" destOrd="0" presId="urn:microsoft.com/office/officeart/2005/8/layout/chevron1"/>
    <dgm:cxn modelId="{3A76351E-CE94-422F-BF34-8AC722ED6EA9}" type="presParOf" srcId="{927D9188-023B-4951-8710-127A9702EEA8}" destId="{F76AA61E-C483-4983-AAD6-CE3B14453C2B}" srcOrd="1" destOrd="0" presId="urn:microsoft.com/office/officeart/2005/8/layout/chevron1"/>
    <dgm:cxn modelId="{02F28555-02F1-4979-A294-A24AF1DDA621}" type="presParOf" srcId="{927D9188-023B-4951-8710-127A9702EEA8}" destId="{CC7641A7-D442-4F0F-B457-E97612482338}" srcOrd="2" destOrd="0" presId="urn:microsoft.com/office/officeart/2005/8/layout/chevron1"/>
    <dgm:cxn modelId="{FE57EFEE-6EF0-4F18-A7D4-13A91FBD8044}" type="presParOf" srcId="{927D9188-023B-4951-8710-127A9702EEA8}" destId="{322510B3-DBE8-4EED-8635-9F3575D40094}" srcOrd="3" destOrd="0" presId="urn:microsoft.com/office/officeart/2005/8/layout/chevron1"/>
    <dgm:cxn modelId="{D9AAA311-7B0B-40A7-9100-BCFFBEC9A459}" type="presParOf" srcId="{927D9188-023B-4951-8710-127A9702EEA8}" destId="{42E5BE65-EC28-4E41-AA6C-875B0007226A}" srcOrd="4" destOrd="0" presId="urn:microsoft.com/office/officeart/2005/8/layout/chevron1"/>
    <dgm:cxn modelId="{9DC2E1C4-C5CA-445F-95E1-999FE23A3134}" type="presParOf" srcId="{927D9188-023B-4951-8710-127A9702EEA8}" destId="{9F99BC53-7DB6-4B16-89BE-C2E397492F56}" srcOrd="5" destOrd="0" presId="urn:microsoft.com/office/officeart/2005/8/layout/chevron1"/>
    <dgm:cxn modelId="{CD50A712-8E04-477F-BF7B-D04A584AD43E}"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5"/>
        </a:solidFill>
      </dgm:spPr>
      <dgm:t>
        <a:bodyPr/>
        <a:lstStyle/>
        <a:p>
          <a:pPr algn="ctr"/>
          <a:r>
            <a:rPr lang="fr-FR" sz="2400" b="1"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b="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custScaleX="130686">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83B44903-9982-4341-9111-65F66E217859}" type="presOf" srcId="{C61690FF-BF1A-4FF3-911B-706C868669CD}" destId="{0AEDF3F8-61BB-4FDA-9678-173430DE3E88}" srcOrd="0" destOrd="0" presId="urn:microsoft.com/office/officeart/2005/8/layout/chevron1"/>
    <dgm:cxn modelId="{ECBC700B-4F0B-4C20-96FD-FABF9AFA1DBB}" srcId="{580A13C9-10C9-4C6A-BCC2-43A3229790F0}" destId="{646D6B68-FBE9-4D9A-A1F2-D99D3F6F4748}" srcOrd="1" destOrd="0" parTransId="{2BB5F753-F158-4503-9C77-25768DB88DE9}" sibTransId="{57121283-805C-4631-81B8-0D9E7A30AF83}"/>
    <dgm:cxn modelId="{B7F3B11E-F659-468B-9D49-7143E4A8E799}" type="presOf" srcId="{BAEEDC3E-09D6-485D-8B29-391499AB66A0}" destId="{124A3D65-5CCE-4B8F-962F-11410AFAD8C1}" srcOrd="0" destOrd="0" presId="urn:microsoft.com/office/officeart/2005/8/layout/chevron1"/>
    <dgm:cxn modelId="{75434F1F-72DD-473D-B55D-839CD8E3F861}" type="presOf" srcId="{646D6B68-FBE9-4D9A-A1F2-D99D3F6F4748}" destId="{CC7641A7-D442-4F0F-B457-E97612482338}" srcOrd="0" destOrd="0" presId="urn:microsoft.com/office/officeart/2005/8/layout/chevron1"/>
    <dgm:cxn modelId="{26477B30-76D8-4AE6-AAB4-AB4E526098B6}" srcId="{580A13C9-10C9-4C6A-BCC2-43A3229790F0}" destId="{C61690FF-BF1A-4FF3-911B-706C868669CD}" srcOrd="3" destOrd="0" parTransId="{B30D4611-3FD0-47B4-95BC-B8107F96C505}" sibTransId="{4C6D0BE6-14C5-419A-B8A1-F835BC8BFBA5}"/>
    <dgm:cxn modelId="{F34E455F-51FE-4FFB-8AF6-A2E4BD6C5EA2}" type="presOf" srcId="{580A13C9-10C9-4C6A-BCC2-43A3229790F0}" destId="{927D9188-023B-4951-8710-127A9702EEA8}" srcOrd="0" destOrd="0" presId="urn:microsoft.com/office/officeart/2005/8/layout/chevron1"/>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F9A15050-3EA7-4730-BC52-F70466579091}" type="presOf" srcId="{11349187-3697-4348-BD98-D4221CA7399C}" destId="{42E5BE65-EC28-4E41-AA6C-875B0007226A}" srcOrd="0" destOrd="0" presId="urn:microsoft.com/office/officeart/2005/8/layout/chevron1"/>
    <dgm:cxn modelId="{155A51E2-03BB-4267-959E-E41F092074A0}" type="presParOf" srcId="{927D9188-023B-4951-8710-127A9702EEA8}" destId="{124A3D65-5CCE-4B8F-962F-11410AFAD8C1}" srcOrd="0" destOrd="0" presId="urn:microsoft.com/office/officeart/2005/8/layout/chevron1"/>
    <dgm:cxn modelId="{DC0F0E3E-AAB7-43E9-BCD4-52331EA1B805}" type="presParOf" srcId="{927D9188-023B-4951-8710-127A9702EEA8}" destId="{F76AA61E-C483-4983-AAD6-CE3B14453C2B}" srcOrd="1" destOrd="0" presId="urn:microsoft.com/office/officeart/2005/8/layout/chevron1"/>
    <dgm:cxn modelId="{93C4B865-59B8-4477-9824-208AA0D6EF06}" type="presParOf" srcId="{927D9188-023B-4951-8710-127A9702EEA8}" destId="{CC7641A7-D442-4F0F-B457-E97612482338}" srcOrd="2" destOrd="0" presId="urn:microsoft.com/office/officeart/2005/8/layout/chevron1"/>
    <dgm:cxn modelId="{FB95C503-F07C-49DB-ADF8-424358FD61A7}" type="presParOf" srcId="{927D9188-023B-4951-8710-127A9702EEA8}" destId="{322510B3-DBE8-4EED-8635-9F3575D40094}" srcOrd="3" destOrd="0" presId="urn:microsoft.com/office/officeart/2005/8/layout/chevron1"/>
    <dgm:cxn modelId="{B5575385-7EF1-402C-B63B-D36DAAC4DC84}" type="presParOf" srcId="{927D9188-023B-4951-8710-127A9702EEA8}" destId="{42E5BE65-EC28-4E41-AA6C-875B0007226A}" srcOrd="4" destOrd="0" presId="urn:microsoft.com/office/officeart/2005/8/layout/chevron1"/>
    <dgm:cxn modelId="{9AC2824C-7E67-4845-8980-85BAC5796774}" type="presParOf" srcId="{927D9188-023B-4951-8710-127A9702EEA8}" destId="{9F99BC53-7DB6-4B16-89BE-C2E397492F56}" srcOrd="5" destOrd="0" presId="urn:microsoft.com/office/officeart/2005/8/layout/chevron1"/>
    <dgm:cxn modelId="{90C2C106-D4AE-4B52-9067-D45A3D71F59A}"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5"/>
        </a:solidFill>
      </dgm:spPr>
      <dgm:t>
        <a:bodyPr/>
        <a:lstStyle/>
        <a:p>
          <a:pPr algn="ctr"/>
          <a:r>
            <a:rPr lang="fr-FR" sz="2400" b="1"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b="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custScaleX="130686">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94C34706-B72D-44E7-BA3A-D1E1F0978C83}" type="presOf" srcId="{11349187-3697-4348-BD98-D4221CA7399C}" destId="{42E5BE65-EC28-4E41-AA6C-875B0007226A}" srcOrd="0" destOrd="0" presId="urn:microsoft.com/office/officeart/2005/8/layout/chevron1"/>
    <dgm:cxn modelId="{ECBC700B-4F0B-4C20-96FD-FABF9AFA1DBB}" srcId="{580A13C9-10C9-4C6A-BCC2-43A3229790F0}" destId="{646D6B68-FBE9-4D9A-A1F2-D99D3F6F4748}" srcOrd="1" destOrd="0" parTransId="{2BB5F753-F158-4503-9C77-25768DB88DE9}" sibTransId="{57121283-805C-4631-81B8-0D9E7A30AF83}"/>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E0D0CA93-9916-4EB0-A24A-8AC5F366D9E0}" type="presOf" srcId="{BAEEDC3E-09D6-485D-8B29-391499AB66A0}" destId="{124A3D65-5CCE-4B8F-962F-11410AFAD8C1}" srcOrd="0" destOrd="0" presId="urn:microsoft.com/office/officeart/2005/8/layout/chevron1"/>
    <dgm:cxn modelId="{02A2CEB6-EF86-48E0-A2BC-5C329A3195DA}" type="presOf" srcId="{C61690FF-BF1A-4FF3-911B-706C868669CD}" destId="{0AEDF3F8-61BB-4FDA-9678-173430DE3E88}" srcOrd="0" destOrd="0" presId="urn:microsoft.com/office/officeart/2005/8/layout/chevron1"/>
    <dgm:cxn modelId="{A0F893C1-2D38-4168-AE9A-921ABB0B265F}" type="presOf" srcId="{646D6B68-FBE9-4D9A-A1F2-D99D3F6F4748}" destId="{CC7641A7-D442-4F0F-B457-E97612482338}" srcOrd="0" destOrd="0" presId="urn:microsoft.com/office/officeart/2005/8/layout/chevron1"/>
    <dgm:cxn modelId="{2B196ED2-9816-48CE-9D21-D23ECABD6CDC}" type="presOf" srcId="{580A13C9-10C9-4C6A-BCC2-43A3229790F0}" destId="{927D9188-023B-4951-8710-127A9702EEA8}" srcOrd="0" destOrd="0" presId="urn:microsoft.com/office/officeart/2005/8/layout/chevron1"/>
    <dgm:cxn modelId="{17AEB9DD-F92E-44C6-8753-14D8BA961D27}" type="presParOf" srcId="{927D9188-023B-4951-8710-127A9702EEA8}" destId="{124A3D65-5CCE-4B8F-962F-11410AFAD8C1}" srcOrd="0" destOrd="0" presId="urn:microsoft.com/office/officeart/2005/8/layout/chevron1"/>
    <dgm:cxn modelId="{F52065C0-4BA5-42FE-8C43-3D30823CA28E}" type="presParOf" srcId="{927D9188-023B-4951-8710-127A9702EEA8}" destId="{F76AA61E-C483-4983-AAD6-CE3B14453C2B}" srcOrd="1" destOrd="0" presId="urn:microsoft.com/office/officeart/2005/8/layout/chevron1"/>
    <dgm:cxn modelId="{6A70A5FD-C4D5-4EE9-AF99-7483D882B9FC}" type="presParOf" srcId="{927D9188-023B-4951-8710-127A9702EEA8}" destId="{CC7641A7-D442-4F0F-B457-E97612482338}" srcOrd="2" destOrd="0" presId="urn:microsoft.com/office/officeart/2005/8/layout/chevron1"/>
    <dgm:cxn modelId="{94B5E87F-DD40-438E-BEDB-62003E768747}" type="presParOf" srcId="{927D9188-023B-4951-8710-127A9702EEA8}" destId="{322510B3-DBE8-4EED-8635-9F3575D40094}" srcOrd="3" destOrd="0" presId="urn:microsoft.com/office/officeart/2005/8/layout/chevron1"/>
    <dgm:cxn modelId="{14E42C0A-A65B-4DB8-B396-0C80ECE309B5}" type="presParOf" srcId="{927D9188-023B-4951-8710-127A9702EEA8}" destId="{42E5BE65-EC28-4E41-AA6C-875B0007226A}" srcOrd="4" destOrd="0" presId="urn:microsoft.com/office/officeart/2005/8/layout/chevron1"/>
    <dgm:cxn modelId="{52085778-B9A8-4AFC-A6F4-92996D25A178}" type="presParOf" srcId="{927D9188-023B-4951-8710-127A9702EEA8}" destId="{9F99BC53-7DB6-4B16-89BE-C2E397492F56}" srcOrd="5" destOrd="0" presId="urn:microsoft.com/office/officeart/2005/8/layout/chevron1"/>
    <dgm:cxn modelId="{25B34F07-A2C8-4BA4-AA7E-55DEF17515DD}"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5"/>
        </a:solidFill>
      </dgm:spPr>
      <dgm:t>
        <a:bodyPr/>
        <a:lstStyle/>
        <a:p>
          <a:pPr algn="ctr"/>
          <a:r>
            <a:rPr lang="fr-FR" sz="2400" b="1"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b="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custScaleX="130686">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4F5C9342-2697-4A1E-B7B6-F4ED7678D855}" type="presOf" srcId="{580A13C9-10C9-4C6A-BCC2-43A3229790F0}" destId="{927D9188-023B-4951-8710-127A9702EEA8}" srcOrd="0" destOrd="0" presId="urn:microsoft.com/office/officeart/2005/8/layout/chevron1"/>
    <dgm:cxn modelId="{24990567-B64E-4DE5-A7F2-8F2FCBFAA9F0}" srcId="{580A13C9-10C9-4C6A-BCC2-43A3229790F0}" destId="{11349187-3697-4348-BD98-D4221CA7399C}" srcOrd="2" destOrd="0" parTransId="{4EB45965-1D2A-48E7-B7EC-38CC107A7889}" sibTransId="{B45F67B1-E472-42F2-B56A-EDC68C302D30}"/>
    <dgm:cxn modelId="{6C68129E-3442-42BF-8793-68CCA40B6C9D}" type="presOf" srcId="{646D6B68-FBE9-4D9A-A1F2-D99D3F6F4748}" destId="{CC7641A7-D442-4F0F-B457-E97612482338}" srcOrd="0" destOrd="0" presId="urn:microsoft.com/office/officeart/2005/8/layout/chevron1"/>
    <dgm:cxn modelId="{9DED24A5-5F79-4BD6-84AA-AC7CE5C1E75A}" type="presOf" srcId="{C61690FF-BF1A-4FF3-911B-706C868669CD}" destId="{0AEDF3F8-61BB-4FDA-9678-173430DE3E88}" srcOrd="0" destOrd="0" presId="urn:microsoft.com/office/officeart/2005/8/layout/chevron1"/>
    <dgm:cxn modelId="{B821FBAB-A409-45F3-8E39-F037665D9D29}" type="presOf" srcId="{11349187-3697-4348-BD98-D4221CA7399C}" destId="{42E5BE65-EC28-4E41-AA6C-875B0007226A}" srcOrd="0" destOrd="0" presId="urn:microsoft.com/office/officeart/2005/8/layout/chevron1"/>
    <dgm:cxn modelId="{915196EE-CDD2-4A95-8592-DC0F417460AE}" type="presOf" srcId="{BAEEDC3E-09D6-485D-8B29-391499AB66A0}" destId="{124A3D65-5CCE-4B8F-962F-11410AFAD8C1}" srcOrd="0" destOrd="0" presId="urn:microsoft.com/office/officeart/2005/8/layout/chevron1"/>
    <dgm:cxn modelId="{5608C771-338B-4403-9B5A-499A89A59D6F}" type="presParOf" srcId="{927D9188-023B-4951-8710-127A9702EEA8}" destId="{124A3D65-5CCE-4B8F-962F-11410AFAD8C1}" srcOrd="0" destOrd="0" presId="urn:microsoft.com/office/officeart/2005/8/layout/chevron1"/>
    <dgm:cxn modelId="{C4ADD5B2-B1EE-450A-A70B-22B2EA8193BF}" type="presParOf" srcId="{927D9188-023B-4951-8710-127A9702EEA8}" destId="{F76AA61E-C483-4983-AAD6-CE3B14453C2B}" srcOrd="1" destOrd="0" presId="urn:microsoft.com/office/officeart/2005/8/layout/chevron1"/>
    <dgm:cxn modelId="{955BD35D-233E-4811-B319-9E77C813C743}" type="presParOf" srcId="{927D9188-023B-4951-8710-127A9702EEA8}" destId="{CC7641A7-D442-4F0F-B457-E97612482338}" srcOrd="2" destOrd="0" presId="urn:microsoft.com/office/officeart/2005/8/layout/chevron1"/>
    <dgm:cxn modelId="{84BD4A58-999D-4853-8C17-A947B072EEC6}" type="presParOf" srcId="{927D9188-023B-4951-8710-127A9702EEA8}" destId="{322510B3-DBE8-4EED-8635-9F3575D40094}" srcOrd="3" destOrd="0" presId="urn:microsoft.com/office/officeart/2005/8/layout/chevron1"/>
    <dgm:cxn modelId="{6A5FFA1F-2ABC-4C19-AB90-45B3CA9858E3}" type="presParOf" srcId="{927D9188-023B-4951-8710-127A9702EEA8}" destId="{42E5BE65-EC28-4E41-AA6C-875B0007226A}" srcOrd="4" destOrd="0" presId="urn:microsoft.com/office/officeart/2005/8/layout/chevron1"/>
    <dgm:cxn modelId="{2C5668AA-C0C3-4FF4-93D9-3E4C595C6AD6}" type="presParOf" srcId="{927D9188-023B-4951-8710-127A9702EEA8}" destId="{9F99BC53-7DB6-4B16-89BE-C2E397492F56}" srcOrd="5" destOrd="0" presId="urn:microsoft.com/office/officeart/2005/8/layout/chevron1"/>
    <dgm:cxn modelId="{68481D1A-6E57-4DDA-9249-0FAD6922810B}"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5"/>
        </a:solidFill>
      </dgm:spPr>
      <dgm:t>
        <a:bodyPr/>
        <a:lstStyle/>
        <a:p>
          <a:pPr algn="ctr"/>
          <a:r>
            <a:rPr lang="fr-FR" sz="2400" b="1"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B41DD604-7501-4AAC-A692-8D557CC08541}" type="presOf" srcId="{BAEEDC3E-09D6-485D-8B29-391499AB66A0}" destId="{124A3D65-5CCE-4B8F-962F-11410AFAD8C1}" srcOrd="0" destOrd="0" presId="urn:microsoft.com/office/officeart/2005/8/layout/chevron1"/>
    <dgm:cxn modelId="{ECBC700B-4F0B-4C20-96FD-FABF9AFA1DBB}" srcId="{580A13C9-10C9-4C6A-BCC2-43A3229790F0}" destId="{646D6B68-FBE9-4D9A-A1F2-D99D3F6F4748}" srcOrd="1" destOrd="0" parTransId="{2BB5F753-F158-4503-9C77-25768DB88DE9}" sibTransId="{57121283-805C-4631-81B8-0D9E7A30AF83}"/>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5206C188-E09C-41BB-94C2-5D075D1D6A77}" type="presOf" srcId="{646D6B68-FBE9-4D9A-A1F2-D99D3F6F4748}" destId="{CC7641A7-D442-4F0F-B457-E97612482338}" srcOrd="0" destOrd="0" presId="urn:microsoft.com/office/officeart/2005/8/layout/chevron1"/>
    <dgm:cxn modelId="{DDB2DB98-7FBE-4D42-AF6E-2895090D566B}" type="presOf" srcId="{C61690FF-BF1A-4FF3-911B-706C868669CD}" destId="{0AEDF3F8-61BB-4FDA-9678-173430DE3E88}" srcOrd="0" destOrd="0" presId="urn:microsoft.com/office/officeart/2005/8/layout/chevron1"/>
    <dgm:cxn modelId="{0C9A8FC7-FABC-4178-A41B-689292CB45F5}" type="presOf" srcId="{580A13C9-10C9-4C6A-BCC2-43A3229790F0}" destId="{927D9188-023B-4951-8710-127A9702EEA8}" srcOrd="0" destOrd="0" presId="urn:microsoft.com/office/officeart/2005/8/layout/chevron1"/>
    <dgm:cxn modelId="{3D7B40EA-4C39-4942-BF16-89396BEB2A2A}" type="presOf" srcId="{11349187-3697-4348-BD98-D4221CA7399C}" destId="{42E5BE65-EC28-4E41-AA6C-875B0007226A}" srcOrd="0" destOrd="0" presId="urn:microsoft.com/office/officeart/2005/8/layout/chevron1"/>
    <dgm:cxn modelId="{1F6F7B5E-BA09-4EF6-A9A1-B7617DABE67C}" type="presParOf" srcId="{927D9188-023B-4951-8710-127A9702EEA8}" destId="{124A3D65-5CCE-4B8F-962F-11410AFAD8C1}" srcOrd="0" destOrd="0" presId="urn:microsoft.com/office/officeart/2005/8/layout/chevron1"/>
    <dgm:cxn modelId="{670A79ED-4443-4259-AD3C-3F5503DEE7DE}" type="presParOf" srcId="{927D9188-023B-4951-8710-127A9702EEA8}" destId="{F76AA61E-C483-4983-AAD6-CE3B14453C2B}" srcOrd="1" destOrd="0" presId="urn:microsoft.com/office/officeart/2005/8/layout/chevron1"/>
    <dgm:cxn modelId="{6D8FC291-8D09-46A2-897E-AA84C4F1196E}" type="presParOf" srcId="{927D9188-023B-4951-8710-127A9702EEA8}" destId="{CC7641A7-D442-4F0F-B457-E97612482338}" srcOrd="2" destOrd="0" presId="urn:microsoft.com/office/officeart/2005/8/layout/chevron1"/>
    <dgm:cxn modelId="{A42AAA08-D587-4E73-86FD-1AC5A5ED8811}" type="presParOf" srcId="{927D9188-023B-4951-8710-127A9702EEA8}" destId="{322510B3-DBE8-4EED-8635-9F3575D40094}" srcOrd="3" destOrd="0" presId="urn:microsoft.com/office/officeart/2005/8/layout/chevron1"/>
    <dgm:cxn modelId="{D1F85C3E-A2C3-425C-9E76-412AD50FA6EC}" type="presParOf" srcId="{927D9188-023B-4951-8710-127A9702EEA8}" destId="{42E5BE65-EC28-4E41-AA6C-875B0007226A}" srcOrd="4" destOrd="0" presId="urn:microsoft.com/office/officeart/2005/8/layout/chevron1"/>
    <dgm:cxn modelId="{B139A457-8B02-4CA1-9E86-0BBEA23B44D4}" type="presParOf" srcId="{927D9188-023B-4951-8710-127A9702EEA8}" destId="{9F99BC53-7DB6-4B16-89BE-C2E397492F56}" srcOrd="5" destOrd="0" presId="urn:microsoft.com/office/officeart/2005/8/layout/chevron1"/>
    <dgm:cxn modelId="{BC458136-271B-4617-AEE2-0C9E7DCC899F}"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5"/>
        </a:solidFill>
      </dgm:spPr>
      <dgm:t>
        <a:bodyPr/>
        <a:lstStyle/>
        <a:p>
          <a:pPr algn="ctr"/>
          <a:r>
            <a:rPr lang="fr-FR" sz="2400" b="1"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b="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custScaleX="130686">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9F93E514-5895-4E85-AE87-A93ABE6DA58B}" type="presOf" srcId="{11349187-3697-4348-BD98-D4221CA7399C}" destId="{42E5BE65-EC28-4E41-AA6C-875B0007226A}" srcOrd="0" destOrd="0" presId="urn:microsoft.com/office/officeart/2005/8/layout/chevron1"/>
    <dgm:cxn modelId="{26477B30-76D8-4AE6-AAB4-AB4E526098B6}" srcId="{580A13C9-10C9-4C6A-BCC2-43A3229790F0}" destId="{C61690FF-BF1A-4FF3-911B-706C868669CD}" srcOrd="3" destOrd="0" parTransId="{B30D4611-3FD0-47B4-95BC-B8107F96C505}" sibTransId="{4C6D0BE6-14C5-419A-B8A1-F835BC8BFBA5}"/>
    <dgm:cxn modelId="{EF11A233-F867-4E7F-91E8-0E49F498264C}" type="presOf" srcId="{C61690FF-BF1A-4FF3-911B-706C868669CD}" destId="{0AEDF3F8-61BB-4FDA-9678-173430DE3E88}" srcOrd="0" destOrd="0" presId="urn:microsoft.com/office/officeart/2005/8/layout/chevron1"/>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139A446C-D90E-4E63-9676-26C49E203DF0}" type="presOf" srcId="{BAEEDC3E-09D6-485D-8B29-391499AB66A0}" destId="{124A3D65-5CCE-4B8F-962F-11410AFAD8C1}" srcOrd="0" destOrd="0" presId="urn:microsoft.com/office/officeart/2005/8/layout/chevron1"/>
    <dgm:cxn modelId="{C609B888-05EE-4B5D-8E23-554D241C38E6}" type="presOf" srcId="{580A13C9-10C9-4C6A-BCC2-43A3229790F0}" destId="{927D9188-023B-4951-8710-127A9702EEA8}" srcOrd="0" destOrd="0" presId="urn:microsoft.com/office/officeart/2005/8/layout/chevron1"/>
    <dgm:cxn modelId="{5F757794-10A4-43E8-9CD8-ABC7C4B73C0D}" type="presOf" srcId="{646D6B68-FBE9-4D9A-A1F2-D99D3F6F4748}" destId="{CC7641A7-D442-4F0F-B457-E97612482338}" srcOrd="0" destOrd="0" presId="urn:microsoft.com/office/officeart/2005/8/layout/chevron1"/>
    <dgm:cxn modelId="{446512F1-BE24-4A9D-B55D-4A56079804C8}" type="presParOf" srcId="{927D9188-023B-4951-8710-127A9702EEA8}" destId="{124A3D65-5CCE-4B8F-962F-11410AFAD8C1}" srcOrd="0" destOrd="0" presId="urn:microsoft.com/office/officeart/2005/8/layout/chevron1"/>
    <dgm:cxn modelId="{652EE1BC-5F02-4A43-ABE9-8D9C47771185}" type="presParOf" srcId="{927D9188-023B-4951-8710-127A9702EEA8}" destId="{F76AA61E-C483-4983-AAD6-CE3B14453C2B}" srcOrd="1" destOrd="0" presId="urn:microsoft.com/office/officeart/2005/8/layout/chevron1"/>
    <dgm:cxn modelId="{0ED6327E-5F0C-4F2D-8A30-209A1A9009F1}" type="presParOf" srcId="{927D9188-023B-4951-8710-127A9702EEA8}" destId="{CC7641A7-D442-4F0F-B457-E97612482338}" srcOrd="2" destOrd="0" presId="urn:microsoft.com/office/officeart/2005/8/layout/chevron1"/>
    <dgm:cxn modelId="{139EF7CD-364D-4811-83A5-B41D3C6B4588}" type="presParOf" srcId="{927D9188-023B-4951-8710-127A9702EEA8}" destId="{322510B3-DBE8-4EED-8635-9F3575D40094}" srcOrd="3" destOrd="0" presId="urn:microsoft.com/office/officeart/2005/8/layout/chevron1"/>
    <dgm:cxn modelId="{60A3196D-F092-49B3-9146-B48C53E2C91F}" type="presParOf" srcId="{927D9188-023B-4951-8710-127A9702EEA8}" destId="{42E5BE65-EC28-4E41-AA6C-875B0007226A}" srcOrd="4" destOrd="0" presId="urn:microsoft.com/office/officeart/2005/8/layout/chevron1"/>
    <dgm:cxn modelId="{C8DA7F68-5C45-40F1-A251-7C0EF135C3E3}" type="presParOf" srcId="{927D9188-023B-4951-8710-127A9702EEA8}" destId="{9F99BC53-7DB6-4B16-89BE-C2E397492F56}" srcOrd="5" destOrd="0" presId="urn:microsoft.com/office/officeart/2005/8/layout/chevron1"/>
    <dgm:cxn modelId="{2AFCDD2D-32C5-4EAB-B5A7-CCF5DA2DD450}"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5"/>
        </a:solidFill>
      </dgm:spPr>
      <dgm:t>
        <a:bodyPr/>
        <a:lstStyle/>
        <a:p>
          <a:pPr algn="ctr"/>
          <a:r>
            <a:rPr lang="fr-FR" sz="2400" b="1"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26477B30-76D8-4AE6-AAB4-AB4E526098B6}" srcId="{580A13C9-10C9-4C6A-BCC2-43A3229790F0}" destId="{C61690FF-BF1A-4FF3-911B-706C868669CD}" srcOrd="3" destOrd="0" parTransId="{B30D4611-3FD0-47B4-95BC-B8107F96C505}" sibTransId="{4C6D0BE6-14C5-419A-B8A1-F835BC8BFBA5}"/>
    <dgm:cxn modelId="{31AD005D-27D9-4993-8BD8-BE38AC8C973A}" type="presOf" srcId="{C61690FF-BF1A-4FF3-911B-706C868669CD}" destId="{0AEDF3F8-61BB-4FDA-9678-173430DE3E88}" srcOrd="0" destOrd="0" presId="urn:microsoft.com/office/officeart/2005/8/layout/chevron1"/>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D7242467-D70E-42E6-8888-86F9E30F359E}" type="presOf" srcId="{646D6B68-FBE9-4D9A-A1F2-D99D3F6F4748}" destId="{CC7641A7-D442-4F0F-B457-E97612482338}" srcOrd="0" destOrd="0" presId="urn:microsoft.com/office/officeart/2005/8/layout/chevron1"/>
    <dgm:cxn modelId="{B932FF4A-A6DD-47A9-B96F-9CADD9242B6C}" type="presOf" srcId="{580A13C9-10C9-4C6A-BCC2-43A3229790F0}" destId="{927D9188-023B-4951-8710-127A9702EEA8}" srcOrd="0" destOrd="0" presId="urn:microsoft.com/office/officeart/2005/8/layout/chevron1"/>
    <dgm:cxn modelId="{B4A8C8B7-63CF-4B2E-AFAD-184741017833}" type="presOf" srcId="{BAEEDC3E-09D6-485D-8B29-391499AB66A0}" destId="{124A3D65-5CCE-4B8F-962F-11410AFAD8C1}" srcOrd="0" destOrd="0" presId="urn:microsoft.com/office/officeart/2005/8/layout/chevron1"/>
    <dgm:cxn modelId="{4FA1AEBB-DDF7-4869-94B3-2B6039881E0A}" type="presOf" srcId="{11349187-3697-4348-BD98-D4221CA7399C}" destId="{42E5BE65-EC28-4E41-AA6C-875B0007226A}" srcOrd="0" destOrd="0" presId="urn:microsoft.com/office/officeart/2005/8/layout/chevron1"/>
    <dgm:cxn modelId="{67F3889A-FC51-40F0-8C37-14B7331E3EC6}" type="presParOf" srcId="{927D9188-023B-4951-8710-127A9702EEA8}" destId="{124A3D65-5CCE-4B8F-962F-11410AFAD8C1}" srcOrd="0" destOrd="0" presId="urn:microsoft.com/office/officeart/2005/8/layout/chevron1"/>
    <dgm:cxn modelId="{401C5BC0-83DC-4B0C-B628-97E44580E55D}" type="presParOf" srcId="{927D9188-023B-4951-8710-127A9702EEA8}" destId="{F76AA61E-C483-4983-AAD6-CE3B14453C2B}" srcOrd="1" destOrd="0" presId="urn:microsoft.com/office/officeart/2005/8/layout/chevron1"/>
    <dgm:cxn modelId="{58C6BEFC-9C6D-48F8-BEB5-141DD07CCE86}" type="presParOf" srcId="{927D9188-023B-4951-8710-127A9702EEA8}" destId="{CC7641A7-D442-4F0F-B457-E97612482338}" srcOrd="2" destOrd="0" presId="urn:microsoft.com/office/officeart/2005/8/layout/chevron1"/>
    <dgm:cxn modelId="{2F0F4A2C-288D-4098-BB43-821AB86E7A1F}" type="presParOf" srcId="{927D9188-023B-4951-8710-127A9702EEA8}" destId="{322510B3-DBE8-4EED-8635-9F3575D40094}" srcOrd="3" destOrd="0" presId="urn:microsoft.com/office/officeart/2005/8/layout/chevron1"/>
    <dgm:cxn modelId="{8E108785-A2DB-46B8-B7BF-95D56DA9FF89}" type="presParOf" srcId="{927D9188-023B-4951-8710-127A9702EEA8}" destId="{42E5BE65-EC28-4E41-AA6C-875B0007226A}" srcOrd="4" destOrd="0" presId="urn:microsoft.com/office/officeart/2005/8/layout/chevron1"/>
    <dgm:cxn modelId="{40CF1DB8-BA89-4E8E-BE8A-138DE66C1A4C}" type="presParOf" srcId="{927D9188-023B-4951-8710-127A9702EEA8}" destId="{9F99BC53-7DB6-4B16-89BE-C2E397492F56}" srcOrd="5" destOrd="0" presId="urn:microsoft.com/office/officeart/2005/8/layout/chevron1"/>
    <dgm:cxn modelId="{AA44B8CB-E7DC-4D4A-87AF-50A5B9164806}"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5"/>
        </a:solidFill>
      </dgm:spPr>
      <dgm:t>
        <a:bodyPr/>
        <a:lstStyle/>
        <a:p>
          <a:pPr algn="ctr"/>
          <a:r>
            <a:rPr lang="fr-FR" sz="2400" b="1"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F1A30D12-DB24-483B-92A1-0F63F2CECD9E}" type="presOf" srcId="{580A13C9-10C9-4C6A-BCC2-43A3229790F0}" destId="{927D9188-023B-4951-8710-127A9702EEA8}" srcOrd="0" destOrd="0" presId="urn:microsoft.com/office/officeart/2005/8/layout/chevron1"/>
    <dgm:cxn modelId="{0C795021-0346-47BF-AD55-0432E3AF5A23}" type="presOf" srcId="{C61690FF-BF1A-4FF3-911B-706C868669CD}" destId="{0AEDF3F8-61BB-4FDA-9678-173430DE3E88}" srcOrd="0" destOrd="0" presId="urn:microsoft.com/office/officeart/2005/8/layout/chevron1"/>
    <dgm:cxn modelId="{77698322-6C75-42DC-9734-C891B99DE78B}" type="presOf" srcId="{BAEEDC3E-09D6-485D-8B29-391499AB66A0}" destId="{124A3D65-5CCE-4B8F-962F-11410AFAD8C1}" srcOrd="0" destOrd="0" presId="urn:microsoft.com/office/officeart/2005/8/layout/chevron1"/>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17FAFB86-6FA3-4457-9196-ECE6D2709796}" type="presOf" srcId="{11349187-3697-4348-BD98-D4221CA7399C}" destId="{42E5BE65-EC28-4E41-AA6C-875B0007226A}" srcOrd="0" destOrd="0" presId="urn:microsoft.com/office/officeart/2005/8/layout/chevron1"/>
    <dgm:cxn modelId="{B33E24C6-1C81-4281-AC54-02E449EA98E0}" type="presOf" srcId="{646D6B68-FBE9-4D9A-A1F2-D99D3F6F4748}" destId="{CC7641A7-D442-4F0F-B457-E97612482338}" srcOrd="0" destOrd="0" presId="urn:microsoft.com/office/officeart/2005/8/layout/chevron1"/>
    <dgm:cxn modelId="{1CC42AFA-5787-46AF-8A2B-697AF2F13958}" type="presParOf" srcId="{927D9188-023B-4951-8710-127A9702EEA8}" destId="{124A3D65-5CCE-4B8F-962F-11410AFAD8C1}" srcOrd="0" destOrd="0" presId="urn:microsoft.com/office/officeart/2005/8/layout/chevron1"/>
    <dgm:cxn modelId="{7FF8B77F-14CD-43E8-AF31-8645B1BBF134}" type="presParOf" srcId="{927D9188-023B-4951-8710-127A9702EEA8}" destId="{F76AA61E-C483-4983-AAD6-CE3B14453C2B}" srcOrd="1" destOrd="0" presId="urn:microsoft.com/office/officeart/2005/8/layout/chevron1"/>
    <dgm:cxn modelId="{BD3EEAF9-223F-4B0E-8BCE-11F5B82482F8}" type="presParOf" srcId="{927D9188-023B-4951-8710-127A9702EEA8}" destId="{CC7641A7-D442-4F0F-B457-E97612482338}" srcOrd="2" destOrd="0" presId="urn:microsoft.com/office/officeart/2005/8/layout/chevron1"/>
    <dgm:cxn modelId="{2F9A04F1-6A11-488D-BD38-92D11C29D6AA}" type="presParOf" srcId="{927D9188-023B-4951-8710-127A9702EEA8}" destId="{322510B3-DBE8-4EED-8635-9F3575D40094}" srcOrd="3" destOrd="0" presId="urn:microsoft.com/office/officeart/2005/8/layout/chevron1"/>
    <dgm:cxn modelId="{65398750-2B35-42E2-BA1B-23C5D458A38B}" type="presParOf" srcId="{927D9188-023B-4951-8710-127A9702EEA8}" destId="{42E5BE65-EC28-4E41-AA6C-875B0007226A}" srcOrd="4" destOrd="0" presId="urn:microsoft.com/office/officeart/2005/8/layout/chevron1"/>
    <dgm:cxn modelId="{EEA986AF-54EB-442B-BCCE-1E71B1E10CAE}" type="presParOf" srcId="{927D9188-023B-4951-8710-127A9702EEA8}" destId="{9F99BC53-7DB6-4B16-89BE-C2E397492F56}" srcOrd="5" destOrd="0" presId="urn:microsoft.com/office/officeart/2005/8/layout/chevron1"/>
    <dgm:cxn modelId="{67EA5860-EF01-4200-A4FB-3C81E65161F2}"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5"/>
        </a:solidFill>
      </dgm:spPr>
      <dgm:t>
        <a:bodyPr/>
        <a:lstStyle/>
        <a:p>
          <a:pPr algn="ctr"/>
          <a:r>
            <a:rPr lang="fr-FR" sz="2400" b="1"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6">
            <a:lumMod val="60000"/>
            <a:lumOff val="40000"/>
          </a:schemeClr>
        </a:solidFill>
      </dgm:spPr>
      <dgm:t>
        <a:bodyPr/>
        <a:lstStyle/>
        <a:p>
          <a:pPr algn="ctr"/>
          <a:r>
            <a:rPr lang="fr-FR" sz="2000"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26477B30-76D8-4AE6-AAB4-AB4E526098B6}" srcId="{580A13C9-10C9-4C6A-BCC2-43A3229790F0}" destId="{C61690FF-BF1A-4FF3-911B-706C868669CD}" srcOrd="3" destOrd="0" parTransId="{B30D4611-3FD0-47B4-95BC-B8107F96C505}" sibTransId="{4C6D0BE6-14C5-419A-B8A1-F835BC8BFBA5}"/>
    <dgm:cxn modelId="{FB12BB41-A8B7-4E95-BA57-0F9D64612EA4}" type="presOf" srcId="{646D6B68-FBE9-4D9A-A1F2-D99D3F6F4748}" destId="{CC7641A7-D442-4F0F-B457-E97612482338}" srcOrd="0" destOrd="0" presId="urn:microsoft.com/office/officeart/2005/8/layout/chevron1"/>
    <dgm:cxn modelId="{26BE7962-2582-485D-A071-3D8112632247}" srcId="{580A13C9-10C9-4C6A-BCC2-43A3229790F0}" destId="{BAEEDC3E-09D6-485D-8B29-391499AB66A0}" srcOrd="0" destOrd="0" parTransId="{A6E9E68F-6C33-4526-A26F-2E59C6D92008}" sibTransId="{FA2D8735-1168-43C7-964D-23C0D4F9AA98}"/>
    <dgm:cxn modelId="{9A945E44-4F7F-41CB-9811-1A2ED23FF9A1}" type="presOf" srcId="{C61690FF-BF1A-4FF3-911B-706C868669CD}" destId="{0AEDF3F8-61BB-4FDA-9678-173430DE3E88}" srcOrd="0" destOrd="0" presId="urn:microsoft.com/office/officeart/2005/8/layout/chevron1"/>
    <dgm:cxn modelId="{24990567-B64E-4DE5-A7F2-8F2FCBFAA9F0}" srcId="{580A13C9-10C9-4C6A-BCC2-43A3229790F0}" destId="{11349187-3697-4348-BD98-D4221CA7399C}" srcOrd="2" destOrd="0" parTransId="{4EB45965-1D2A-48E7-B7EC-38CC107A7889}" sibTransId="{B45F67B1-E472-42F2-B56A-EDC68C302D30}"/>
    <dgm:cxn modelId="{74B2A78C-D42E-4874-98CF-94AF8F795F81}" type="presOf" srcId="{11349187-3697-4348-BD98-D4221CA7399C}" destId="{42E5BE65-EC28-4E41-AA6C-875B0007226A}" srcOrd="0" destOrd="0" presId="urn:microsoft.com/office/officeart/2005/8/layout/chevron1"/>
    <dgm:cxn modelId="{2E6FCAE9-46D2-4775-9A3D-D3440B59288A}" type="presOf" srcId="{BAEEDC3E-09D6-485D-8B29-391499AB66A0}" destId="{124A3D65-5CCE-4B8F-962F-11410AFAD8C1}" srcOrd="0" destOrd="0" presId="urn:microsoft.com/office/officeart/2005/8/layout/chevron1"/>
    <dgm:cxn modelId="{481229F4-185D-4900-B4AC-68FA5D457241}" type="presOf" srcId="{580A13C9-10C9-4C6A-BCC2-43A3229790F0}" destId="{927D9188-023B-4951-8710-127A9702EEA8}" srcOrd="0" destOrd="0" presId="urn:microsoft.com/office/officeart/2005/8/layout/chevron1"/>
    <dgm:cxn modelId="{09AD4A61-928A-4BB1-B72B-7E8E457CED43}" type="presParOf" srcId="{927D9188-023B-4951-8710-127A9702EEA8}" destId="{124A3D65-5CCE-4B8F-962F-11410AFAD8C1}" srcOrd="0" destOrd="0" presId="urn:microsoft.com/office/officeart/2005/8/layout/chevron1"/>
    <dgm:cxn modelId="{C498C860-8713-405A-B5D5-58F9CD503212}" type="presParOf" srcId="{927D9188-023B-4951-8710-127A9702EEA8}" destId="{F76AA61E-C483-4983-AAD6-CE3B14453C2B}" srcOrd="1" destOrd="0" presId="urn:microsoft.com/office/officeart/2005/8/layout/chevron1"/>
    <dgm:cxn modelId="{986FE844-73E3-41E7-AB63-C9C52B6259F6}" type="presParOf" srcId="{927D9188-023B-4951-8710-127A9702EEA8}" destId="{CC7641A7-D442-4F0F-B457-E97612482338}" srcOrd="2" destOrd="0" presId="urn:microsoft.com/office/officeart/2005/8/layout/chevron1"/>
    <dgm:cxn modelId="{3B8F2F90-96EF-4C1A-B10E-3B1C73282912}" type="presParOf" srcId="{927D9188-023B-4951-8710-127A9702EEA8}" destId="{322510B3-DBE8-4EED-8635-9F3575D40094}" srcOrd="3" destOrd="0" presId="urn:microsoft.com/office/officeart/2005/8/layout/chevron1"/>
    <dgm:cxn modelId="{265DBCD4-7178-462C-A282-91F8E320337A}" type="presParOf" srcId="{927D9188-023B-4951-8710-127A9702EEA8}" destId="{42E5BE65-EC28-4E41-AA6C-875B0007226A}" srcOrd="4" destOrd="0" presId="urn:microsoft.com/office/officeart/2005/8/layout/chevron1"/>
    <dgm:cxn modelId="{0FFAB837-FF73-451F-B7B5-2861AFA2504C}" type="presParOf" srcId="{927D9188-023B-4951-8710-127A9702EEA8}" destId="{9F99BC53-7DB6-4B16-89BE-C2E397492F56}" srcOrd="5" destOrd="0" presId="urn:microsoft.com/office/officeart/2005/8/layout/chevron1"/>
    <dgm:cxn modelId="{4E68DD34-EA27-4CAD-A5B5-E9BC902F599A}"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5"/>
        </a:solidFill>
      </dgm:spPr>
      <dgm:t>
        <a:bodyPr/>
        <a:lstStyle/>
        <a:p>
          <a:pPr algn="ctr"/>
          <a:r>
            <a:rPr lang="fr-FR" sz="2400" b="1"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4090">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D7F6DB14-E759-4ADA-9115-01BCE7719420}" type="presOf" srcId="{11349187-3697-4348-BD98-D4221CA7399C}" destId="{42E5BE65-EC28-4E41-AA6C-875B0007226A}" srcOrd="0" destOrd="0" presId="urn:microsoft.com/office/officeart/2005/8/layout/chevron1"/>
    <dgm:cxn modelId="{2B0DF429-5453-4612-BDC0-2AF4417D86ED}" type="presOf" srcId="{BAEEDC3E-09D6-485D-8B29-391499AB66A0}" destId="{124A3D65-5CCE-4B8F-962F-11410AFAD8C1}" srcOrd="0" destOrd="0" presId="urn:microsoft.com/office/officeart/2005/8/layout/chevron1"/>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EF40D382-E06C-43FE-9EEA-667194A82EB0}" type="presOf" srcId="{646D6B68-FBE9-4D9A-A1F2-D99D3F6F4748}" destId="{CC7641A7-D442-4F0F-B457-E97612482338}" srcOrd="0" destOrd="0" presId="urn:microsoft.com/office/officeart/2005/8/layout/chevron1"/>
    <dgm:cxn modelId="{15B17A83-4D1A-4736-A2D2-39708EF2B8F0}" type="presOf" srcId="{C61690FF-BF1A-4FF3-911B-706C868669CD}" destId="{0AEDF3F8-61BB-4FDA-9678-173430DE3E88}" srcOrd="0" destOrd="0" presId="urn:microsoft.com/office/officeart/2005/8/layout/chevron1"/>
    <dgm:cxn modelId="{4051A9A6-9444-45C9-B955-793DA04D7C4B}" type="presOf" srcId="{580A13C9-10C9-4C6A-BCC2-43A3229790F0}" destId="{927D9188-023B-4951-8710-127A9702EEA8}" srcOrd="0" destOrd="0" presId="urn:microsoft.com/office/officeart/2005/8/layout/chevron1"/>
    <dgm:cxn modelId="{024F7D92-61E2-417F-A69A-733C08008A15}" type="presParOf" srcId="{927D9188-023B-4951-8710-127A9702EEA8}" destId="{124A3D65-5CCE-4B8F-962F-11410AFAD8C1}" srcOrd="0" destOrd="0" presId="urn:microsoft.com/office/officeart/2005/8/layout/chevron1"/>
    <dgm:cxn modelId="{ECADC935-479D-476A-8C43-35CF2CB7B1C1}" type="presParOf" srcId="{927D9188-023B-4951-8710-127A9702EEA8}" destId="{F76AA61E-C483-4983-AAD6-CE3B14453C2B}" srcOrd="1" destOrd="0" presId="urn:microsoft.com/office/officeart/2005/8/layout/chevron1"/>
    <dgm:cxn modelId="{BE49B8E5-69FA-4DAC-869A-3D454245BD20}" type="presParOf" srcId="{927D9188-023B-4951-8710-127A9702EEA8}" destId="{CC7641A7-D442-4F0F-B457-E97612482338}" srcOrd="2" destOrd="0" presId="urn:microsoft.com/office/officeart/2005/8/layout/chevron1"/>
    <dgm:cxn modelId="{801C0D86-3E7A-4C5B-BF58-DA5E75E5F3BD}" type="presParOf" srcId="{927D9188-023B-4951-8710-127A9702EEA8}" destId="{322510B3-DBE8-4EED-8635-9F3575D40094}" srcOrd="3" destOrd="0" presId="urn:microsoft.com/office/officeart/2005/8/layout/chevron1"/>
    <dgm:cxn modelId="{F3999432-4F03-452D-B8E8-225F039A0C33}" type="presParOf" srcId="{927D9188-023B-4951-8710-127A9702EEA8}" destId="{42E5BE65-EC28-4E41-AA6C-875B0007226A}" srcOrd="4" destOrd="0" presId="urn:microsoft.com/office/officeart/2005/8/layout/chevron1"/>
    <dgm:cxn modelId="{650C1B94-6721-4E8B-B281-00E763E47901}" type="presParOf" srcId="{927D9188-023B-4951-8710-127A9702EEA8}" destId="{9F99BC53-7DB6-4B16-89BE-C2E397492F56}" srcOrd="5" destOrd="0" presId="urn:microsoft.com/office/officeart/2005/8/layout/chevron1"/>
    <dgm:cxn modelId="{1E4E5EEB-AAD3-45BD-B0E6-A64B40F56DB1}"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1"/>
        </a:solidFill>
      </dgm:spPr>
      <dgm:t>
        <a:bodyPr/>
        <a:lstStyle/>
        <a:p>
          <a:pPr algn="ctr"/>
          <a:r>
            <a:rPr lang="fr-FR" sz="2400" b="1"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2449">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20C5E413-05E4-454A-BD45-14F3AC0A756C}" type="presOf" srcId="{646D6B68-FBE9-4D9A-A1F2-D99D3F6F4748}" destId="{CC7641A7-D442-4F0F-B457-E97612482338}" srcOrd="0" destOrd="0" presId="urn:microsoft.com/office/officeart/2005/8/layout/chevron1"/>
    <dgm:cxn modelId="{26477B30-76D8-4AE6-AAB4-AB4E526098B6}" srcId="{580A13C9-10C9-4C6A-BCC2-43A3229790F0}" destId="{C61690FF-BF1A-4FF3-911B-706C868669CD}" srcOrd="3" destOrd="0" parTransId="{B30D4611-3FD0-47B4-95BC-B8107F96C505}" sibTransId="{4C6D0BE6-14C5-419A-B8A1-F835BC8BFBA5}"/>
    <dgm:cxn modelId="{35EC1A3A-1269-46D9-9573-F46D520860C5}" type="presOf" srcId="{C61690FF-BF1A-4FF3-911B-706C868669CD}" destId="{0AEDF3F8-61BB-4FDA-9678-173430DE3E88}" srcOrd="0" destOrd="0" presId="urn:microsoft.com/office/officeart/2005/8/layout/chevron1"/>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EF03F880-B16E-424C-86C4-DE39EB306E9E}" type="presOf" srcId="{11349187-3697-4348-BD98-D4221CA7399C}" destId="{42E5BE65-EC28-4E41-AA6C-875B0007226A}" srcOrd="0" destOrd="0" presId="urn:microsoft.com/office/officeart/2005/8/layout/chevron1"/>
    <dgm:cxn modelId="{25DF6CE1-5FEE-4604-A492-A11335D021B8}" type="presOf" srcId="{580A13C9-10C9-4C6A-BCC2-43A3229790F0}" destId="{927D9188-023B-4951-8710-127A9702EEA8}" srcOrd="0" destOrd="0" presId="urn:microsoft.com/office/officeart/2005/8/layout/chevron1"/>
    <dgm:cxn modelId="{75CCF9E2-61C8-4BFF-AA93-1BFFB0686B25}" type="presOf" srcId="{BAEEDC3E-09D6-485D-8B29-391499AB66A0}" destId="{124A3D65-5CCE-4B8F-962F-11410AFAD8C1}" srcOrd="0" destOrd="0" presId="urn:microsoft.com/office/officeart/2005/8/layout/chevron1"/>
    <dgm:cxn modelId="{CE0E8D93-420F-4D84-9ABA-5B6BE4D2554F}" type="presParOf" srcId="{927D9188-023B-4951-8710-127A9702EEA8}" destId="{124A3D65-5CCE-4B8F-962F-11410AFAD8C1}" srcOrd="0" destOrd="0" presId="urn:microsoft.com/office/officeart/2005/8/layout/chevron1"/>
    <dgm:cxn modelId="{996732B5-8F78-44DB-8AEE-82438C8A988B}" type="presParOf" srcId="{927D9188-023B-4951-8710-127A9702EEA8}" destId="{F76AA61E-C483-4983-AAD6-CE3B14453C2B}" srcOrd="1" destOrd="0" presId="urn:microsoft.com/office/officeart/2005/8/layout/chevron1"/>
    <dgm:cxn modelId="{B2D3F5B8-41F3-41FE-9A9D-3BC70FFD0D3E}" type="presParOf" srcId="{927D9188-023B-4951-8710-127A9702EEA8}" destId="{CC7641A7-D442-4F0F-B457-E97612482338}" srcOrd="2" destOrd="0" presId="urn:microsoft.com/office/officeart/2005/8/layout/chevron1"/>
    <dgm:cxn modelId="{A6F18585-EE49-4173-BD65-8A36C0356DCA}" type="presParOf" srcId="{927D9188-023B-4951-8710-127A9702EEA8}" destId="{322510B3-DBE8-4EED-8635-9F3575D40094}" srcOrd="3" destOrd="0" presId="urn:microsoft.com/office/officeart/2005/8/layout/chevron1"/>
    <dgm:cxn modelId="{1D7E5C4B-2DB7-4CAF-A605-644917AF0777}" type="presParOf" srcId="{927D9188-023B-4951-8710-127A9702EEA8}" destId="{42E5BE65-EC28-4E41-AA6C-875B0007226A}" srcOrd="4" destOrd="0" presId="urn:microsoft.com/office/officeart/2005/8/layout/chevron1"/>
    <dgm:cxn modelId="{59EF63A8-2F4D-499E-BC4A-7BBD0A70BBFC}" type="presParOf" srcId="{927D9188-023B-4951-8710-127A9702EEA8}" destId="{9F99BC53-7DB6-4B16-89BE-C2E397492F56}" srcOrd="5" destOrd="0" presId="urn:microsoft.com/office/officeart/2005/8/layout/chevron1"/>
    <dgm:cxn modelId="{4E650B0D-8E3C-4B7B-A2B5-C64836A7CB1F}"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1"/>
        </a:solidFill>
      </dgm:spPr>
      <dgm:t>
        <a:bodyPr/>
        <a:lstStyle/>
        <a:p>
          <a:pPr algn="ctr"/>
          <a:r>
            <a:rPr lang="fr-FR" sz="2400" b="1"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2449">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36F06507-1AAE-4509-93BE-C0A80611C85F}" type="presOf" srcId="{580A13C9-10C9-4C6A-BCC2-43A3229790F0}" destId="{927D9188-023B-4951-8710-127A9702EEA8}" srcOrd="0" destOrd="0" presId="urn:microsoft.com/office/officeart/2005/8/layout/chevron1"/>
    <dgm:cxn modelId="{ECBC700B-4F0B-4C20-96FD-FABF9AFA1DBB}" srcId="{580A13C9-10C9-4C6A-BCC2-43A3229790F0}" destId="{646D6B68-FBE9-4D9A-A1F2-D99D3F6F4748}" srcOrd="1" destOrd="0" parTransId="{2BB5F753-F158-4503-9C77-25768DB88DE9}" sibTransId="{57121283-805C-4631-81B8-0D9E7A30AF83}"/>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24990567-B64E-4DE5-A7F2-8F2FCBFAA9F0}" srcId="{580A13C9-10C9-4C6A-BCC2-43A3229790F0}" destId="{11349187-3697-4348-BD98-D4221CA7399C}" srcOrd="2" destOrd="0" parTransId="{4EB45965-1D2A-48E7-B7EC-38CC107A7889}" sibTransId="{B45F67B1-E472-42F2-B56A-EDC68C302D30}"/>
    <dgm:cxn modelId="{C0A78C4B-881F-46D4-AD1B-90322806DDDF}" type="presOf" srcId="{BAEEDC3E-09D6-485D-8B29-391499AB66A0}" destId="{124A3D65-5CCE-4B8F-962F-11410AFAD8C1}" srcOrd="0" destOrd="0" presId="urn:microsoft.com/office/officeart/2005/8/layout/chevron1"/>
    <dgm:cxn modelId="{9C86504D-7FD0-4CEB-A084-5EF6AE04E46A}" type="presOf" srcId="{C61690FF-BF1A-4FF3-911B-706C868669CD}" destId="{0AEDF3F8-61BB-4FDA-9678-173430DE3E88}" srcOrd="0" destOrd="0" presId="urn:microsoft.com/office/officeart/2005/8/layout/chevron1"/>
    <dgm:cxn modelId="{05FC3B55-8760-452D-9CD4-872A2A456202}" type="presOf" srcId="{11349187-3697-4348-BD98-D4221CA7399C}" destId="{42E5BE65-EC28-4E41-AA6C-875B0007226A}" srcOrd="0" destOrd="0" presId="urn:microsoft.com/office/officeart/2005/8/layout/chevron1"/>
    <dgm:cxn modelId="{176194BE-6E58-4D2D-8F76-41BCE42A8468}" type="presOf" srcId="{646D6B68-FBE9-4D9A-A1F2-D99D3F6F4748}" destId="{CC7641A7-D442-4F0F-B457-E97612482338}" srcOrd="0" destOrd="0" presId="urn:microsoft.com/office/officeart/2005/8/layout/chevron1"/>
    <dgm:cxn modelId="{1B73B580-31B9-458E-A65A-FD2B12C07FBF}" type="presParOf" srcId="{927D9188-023B-4951-8710-127A9702EEA8}" destId="{124A3D65-5CCE-4B8F-962F-11410AFAD8C1}" srcOrd="0" destOrd="0" presId="urn:microsoft.com/office/officeart/2005/8/layout/chevron1"/>
    <dgm:cxn modelId="{A9B717C1-65C0-48E1-A86A-71C56B37EE8B}" type="presParOf" srcId="{927D9188-023B-4951-8710-127A9702EEA8}" destId="{F76AA61E-C483-4983-AAD6-CE3B14453C2B}" srcOrd="1" destOrd="0" presId="urn:microsoft.com/office/officeart/2005/8/layout/chevron1"/>
    <dgm:cxn modelId="{88007092-2261-4B3D-8571-C13D7A94655A}" type="presParOf" srcId="{927D9188-023B-4951-8710-127A9702EEA8}" destId="{CC7641A7-D442-4F0F-B457-E97612482338}" srcOrd="2" destOrd="0" presId="urn:microsoft.com/office/officeart/2005/8/layout/chevron1"/>
    <dgm:cxn modelId="{73AEE6D3-E585-4EA0-B89C-0A534ED2FFFE}" type="presParOf" srcId="{927D9188-023B-4951-8710-127A9702EEA8}" destId="{322510B3-DBE8-4EED-8635-9F3575D40094}" srcOrd="3" destOrd="0" presId="urn:microsoft.com/office/officeart/2005/8/layout/chevron1"/>
    <dgm:cxn modelId="{23516BC6-4937-4F54-8B3E-FE8222BB68D8}" type="presParOf" srcId="{927D9188-023B-4951-8710-127A9702EEA8}" destId="{42E5BE65-EC28-4E41-AA6C-875B0007226A}" srcOrd="4" destOrd="0" presId="urn:microsoft.com/office/officeart/2005/8/layout/chevron1"/>
    <dgm:cxn modelId="{BCC05F9F-4C9D-45F0-86DD-6D7C4739B6B2}" type="presParOf" srcId="{927D9188-023B-4951-8710-127A9702EEA8}" destId="{9F99BC53-7DB6-4B16-89BE-C2E397492F56}" srcOrd="5" destOrd="0" presId="urn:microsoft.com/office/officeart/2005/8/layout/chevron1"/>
    <dgm:cxn modelId="{D7EEAA0A-5E79-48B9-9D05-B9A7C57C35AE}"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80A13C9-10C9-4C6A-BCC2-43A3229790F0}" type="doc">
      <dgm:prSet loTypeId="urn:microsoft.com/office/officeart/2005/8/layout/chevron1" loCatId="process" qsTypeId="urn:microsoft.com/office/officeart/2005/8/quickstyle/simple1" qsCatId="simple" csTypeId="urn:microsoft.com/office/officeart/2005/8/colors/accent6_2" csCatId="accent6" phldr="1"/>
      <dgm:spPr/>
    </dgm:pt>
    <dgm:pt modelId="{BAEEDC3E-09D6-485D-8B29-391499AB66A0}">
      <dgm:prSet phldrT="[Texte]" custT="1"/>
      <dgm:spPr>
        <a:solidFill>
          <a:schemeClr val="accent6">
            <a:lumMod val="60000"/>
            <a:lumOff val="40000"/>
          </a:schemeClr>
        </a:solidFill>
      </dgm:spPr>
      <dgm:t>
        <a:bodyPr/>
        <a:lstStyle/>
        <a:p>
          <a:pPr algn="ctr"/>
          <a:r>
            <a:rPr lang="fr-FR" sz="2000" b="0" dirty="0"/>
            <a:t>Contexte</a:t>
          </a:r>
        </a:p>
      </dgm:t>
    </dgm:pt>
    <dgm:pt modelId="{A6E9E68F-6C33-4526-A26F-2E59C6D92008}" type="parTrans" cxnId="{26BE7962-2582-485D-A071-3D8112632247}">
      <dgm:prSet/>
      <dgm:spPr/>
      <dgm:t>
        <a:bodyPr/>
        <a:lstStyle/>
        <a:p>
          <a:pPr algn="ctr"/>
          <a:endParaRPr lang="fr-FR" sz="2000"/>
        </a:p>
      </dgm:t>
    </dgm:pt>
    <dgm:pt modelId="{FA2D8735-1168-43C7-964D-23C0D4F9AA98}" type="sibTrans" cxnId="{26BE7962-2582-485D-A071-3D8112632247}">
      <dgm:prSet/>
      <dgm:spPr/>
      <dgm:t>
        <a:bodyPr/>
        <a:lstStyle/>
        <a:p>
          <a:pPr algn="ctr"/>
          <a:endParaRPr lang="fr-FR" sz="2000"/>
        </a:p>
      </dgm:t>
    </dgm:pt>
    <dgm:pt modelId="{11349187-3697-4348-BD98-D4221CA7399C}">
      <dgm:prSet phldrT="[Texte]" custT="1"/>
      <dgm:spPr>
        <a:solidFill>
          <a:schemeClr val="accent6">
            <a:lumMod val="60000"/>
            <a:lumOff val="40000"/>
          </a:schemeClr>
        </a:solidFill>
      </dgm:spPr>
      <dgm:t>
        <a:bodyPr/>
        <a:lstStyle/>
        <a:p>
          <a:pPr algn="ctr"/>
          <a:r>
            <a:rPr lang="fr-FR" sz="2000" dirty="0"/>
            <a:t>Résultats et discussions</a:t>
          </a:r>
        </a:p>
      </dgm:t>
    </dgm:pt>
    <dgm:pt modelId="{4EB45965-1D2A-48E7-B7EC-38CC107A7889}" type="parTrans" cxnId="{24990567-B64E-4DE5-A7F2-8F2FCBFAA9F0}">
      <dgm:prSet/>
      <dgm:spPr/>
      <dgm:t>
        <a:bodyPr/>
        <a:lstStyle/>
        <a:p>
          <a:pPr algn="ctr"/>
          <a:endParaRPr lang="fr-FR" sz="2000"/>
        </a:p>
      </dgm:t>
    </dgm:pt>
    <dgm:pt modelId="{B45F67B1-E472-42F2-B56A-EDC68C302D30}" type="sibTrans" cxnId="{24990567-B64E-4DE5-A7F2-8F2FCBFAA9F0}">
      <dgm:prSet/>
      <dgm:spPr/>
      <dgm:t>
        <a:bodyPr/>
        <a:lstStyle/>
        <a:p>
          <a:pPr algn="ctr"/>
          <a:endParaRPr lang="fr-FR" sz="2000"/>
        </a:p>
      </dgm:t>
    </dgm:pt>
    <dgm:pt modelId="{C61690FF-BF1A-4FF3-911B-706C868669CD}">
      <dgm:prSet phldrT="[Texte]" custT="1"/>
      <dgm:spPr>
        <a:solidFill>
          <a:schemeClr val="accent6">
            <a:lumMod val="60000"/>
            <a:lumOff val="40000"/>
          </a:schemeClr>
        </a:solidFill>
      </dgm:spPr>
      <dgm:t>
        <a:bodyPr/>
        <a:lstStyle/>
        <a:p>
          <a:pPr algn="ctr"/>
          <a:r>
            <a:rPr lang="fr-FR" sz="2000" dirty="0"/>
            <a:t>Conclusion</a:t>
          </a:r>
        </a:p>
      </dgm:t>
    </dgm:pt>
    <dgm:pt modelId="{B30D4611-3FD0-47B4-95BC-B8107F96C505}" type="parTrans" cxnId="{26477B30-76D8-4AE6-AAB4-AB4E526098B6}">
      <dgm:prSet/>
      <dgm:spPr/>
      <dgm:t>
        <a:bodyPr/>
        <a:lstStyle/>
        <a:p>
          <a:pPr algn="ctr"/>
          <a:endParaRPr lang="fr-FR" sz="2000"/>
        </a:p>
      </dgm:t>
    </dgm:pt>
    <dgm:pt modelId="{4C6D0BE6-14C5-419A-B8A1-F835BC8BFBA5}" type="sibTrans" cxnId="{26477B30-76D8-4AE6-AAB4-AB4E526098B6}">
      <dgm:prSet/>
      <dgm:spPr/>
      <dgm:t>
        <a:bodyPr/>
        <a:lstStyle/>
        <a:p>
          <a:pPr algn="ctr"/>
          <a:endParaRPr lang="fr-FR" sz="2000"/>
        </a:p>
      </dgm:t>
    </dgm:pt>
    <dgm:pt modelId="{646D6B68-FBE9-4D9A-A1F2-D99D3F6F4748}">
      <dgm:prSet phldrT="[Texte]" custT="1"/>
      <dgm:spPr>
        <a:solidFill>
          <a:schemeClr val="accent1"/>
        </a:solidFill>
      </dgm:spPr>
      <dgm:t>
        <a:bodyPr/>
        <a:lstStyle/>
        <a:p>
          <a:pPr algn="ctr"/>
          <a:r>
            <a:rPr lang="fr-FR" sz="2400" b="1" dirty="0"/>
            <a:t>Matériels et méthodes</a:t>
          </a:r>
        </a:p>
      </dgm:t>
    </dgm:pt>
    <dgm:pt modelId="{2BB5F753-F158-4503-9C77-25768DB88DE9}" type="parTrans" cxnId="{ECBC700B-4F0B-4C20-96FD-FABF9AFA1DBB}">
      <dgm:prSet/>
      <dgm:spPr/>
      <dgm:t>
        <a:bodyPr/>
        <a:lstStyle/>
        <a:p>
          <a:pPr algn="ctr"/>
          <a:endParaRPr lang="fr-FR" sz="2000"/>
        </a:p>
      </dgm:t>
    </dgm:pt>
    <dgm:pt modelId="{57121283-805C-4631-81B8-0D9E7A30AF83}" type="sibTrans" cxnId="{ECBC700B-4F0B-4C20-96FD-FABF9AFA1DBB}">
      <dgm:prSet/>
      <dgm:spPr/>
      <dgm:t>
        <a:bodyPr/>
        <a:lstStyle/>
        <a:p>
          <a:pPr algn="ctr"/>
          <a:endParaRPr lang="fr-FR" sz="2000"/>
        </a:p>
      </dgm:t>
    </dgm:pt>
    <dgm:pt modelId="{927D9188-023B-4951-8710-127A9702EEA8}" type="pres">
      <dgm:prSet presAssocID="{580A13C9-10C9-4C6A-BCC2-43A3229790F0}" presName="Name0" presStyleCnt="0">
        <dgm:presLayoutVars>
          <dgm:dir/>
          <dgm:animLvl val="lvl"/>
          <dgm:resizeHandles val="exact"/>
        </dgm:presLayoutVars>
      </dgm:prSet>
      <dgm:spPr/>
    </dgm:pt>
    <dgm:pt modelId="{124A3D65-5CCE-4B8F-962F-11410AFAD8C1}" type="pres">
      <dgm:prSet presAssocID="{BAEEDC3E-09D6-485D-8B29-391499AB66A0}" presName="parTxOnly" presStyleLbl="node1" presStyleIdx="0" presStyleCnt="4" custScaleX="101365" custLinFactNeighborY="-2449">
        <dgm:presLayoutVars>
          <dgm:chMax val="0"/>
          <dgm:chPref val="0"/>
          <dgm:bulletEnabled val="1"/>
        </dgm:presLayoutVars>
      </dgm:prSet>
      <dgm:spPr/>
    </dgm:pt>
    <dgm:pt modelId="{F76AA61E-C483-4983-AAD6-CE3B14453C2B}" type="pres">
      <dgm:prSet presAssocID="{FA2D8735-1168-43C7-964D-23C0D4F9AA98}" presName="parTxOnlySpace" presStyleCnt="0"/>
      <dgm:spPr/>
    </dgm:pt>
    <dgm:pt modelId="{CC7641A7-D442-4F0F-B457-E97612482338}" type="pres">
      <dgm:prSet presAssocID="{646D6B68-FBE9-4D9A-A1F2-D99D3F6F4748}" presName="parTxOnly" presStyleLbl="node1" presStyleIdx="1" presStyleCnt="4" custScaleX="122330">
        <dgm:presLayoutVars>
          <dgm:chMax val="0"/>
          <dgm:chPref val="0"/>
          <dgm:bulletEnabled val="1"/>
        </dgm:presLayoutVars>
      </dgm:prSet>
      <dgm:spPr/>
    </dgm:pt>
    <dgm:pt modelId="{322510B3-DBE8-4EED-8635-9F3575D40094}" type="pres">
      <dgm:prSet presAssocID="{57121283-805C-4631-81B8-0D9E7A30AF83}" presName="parTxOnlySpace" presStyleCnt="0"/>
      <dgm:spPr/>
    </dgm:pt>
    <dgm:pt modelId="{42E5BE65-EC28-4E41-AA6C-875B0007226A}" type="pres">
      <dgm:prSet presAssocID="{11349187-3697-4348-BD98-D4221CA7399C}" presName="parTxOnly" presStyleLbl="node1" presStyleIdx="2" presStyleCnt="4">
        <dgm:presLayoutVars>
          <dgm:chMax val="0"/>
          <dgm:chPref val="0"/>
          <dgm:bulletEnabled val="1"/>
        </dgm:presLayoutVars>
      </dgm:prSet>
      <dgm:spPr/>
    </dgm:pt>
    <dgm:pt modelId="{9F99BC53-7DB6-4B16-89BE-C2E397492F56}" type="pres">
      <dgm:prSet presAssocID="{B45F67B1-E472-42F2-B56A-EDC68C302D30}" presName="parTxOnlySpace" presStyleCnt="0"/>
      <dgm:spPr/>
    </dgm:pt>
    <dgm:pt modelId="{0AEDF3F8-61BB-4FDA-9678-173430DE3E88}" type="pres">
      <dgm:prSet presAssocID="{C61690FF-BF1A-4FF3-911B-706C868669CD}" presName="parTxOnly" presStyleLbl="node1" presStyleIdx="3" presStyleCnt="4">
        <dgm:presLayoutVars>
          <dgm:chMax val="0"/>
          <dgm:chPref val="0"/>
          <dgm:bulletEnabled val="1"/>
        </dgm:presLayoutVars>
      </dgm:prSet>
      <dgm:spPr/>
    </dgm:pt>
  </dgm:ptLst>
  <dgm:cxnLst>
    <dgm:cxn modelId="{ECBC700B-4F0B-4C20-96FD-FABF9AFA1DBB}" srcId="{580A13C9-10C9-4C6A-BCC2-43A3229790F0}" destId="{646D6B68-FBE9-4D9A-A1F2-D99D3F6F4748}" srcOrd="1" destOrd="0" parTransId="{2BB5F753-F158-4503-9C77-25768DB88DE9}" sibTransId="{57121283-805C-4631-81B8-0D9E7A30AF83}"/>
    <dgm:cxn modelId="{26477B30-76D8-4AE6-AAB4-AB4E526098B6}" srcId="{580A13C9-10C9-4C6A-BCC2-43A3229790F0}" destId="{C61690FF-BF1A-4FF3-911B-706C868669CD}" srcOrd="3" destOrd="0" parTransId="{B30D4611-3FD0-47B4-95BC-B8107F96C505}" sibTransId="{4C6D0BE6-14C5-419A-B8A1-F835BC8BFBA5}"/>
    <dgm:cxn modelId="{26BE7962-2582-485D-A071-3D8112632247}" srcId="{580A13C9-10C9-4C6A-BCC2-43A3229790F0}" destId="{BAEEDC3E-09D6-485D-8B29-391499AB66A0}" srcOrd="0" destOrd="0" parTransId="{A6E9E68F-6C33-4526-A26F-2E59C6D92008}" sibTransId="{FA2D8735-1168-43C7-964D-23C0D4F9AA98}"/>
    <dgm:cxn modelId="{44091144-4DA5-4465-855E-5FC644623D6C}" type="presOf" srcId="{580A13C9-10C9-4C6A-BCC2-43A3229790F0}" destId="{927D9188-023B-4951-8710-127A9702EEA8}" srcOrd="0" destOrd="0" presId="urn:microsoft.com/office/officeart/2005/8/layout/chevron1"/>
    <dgm:cxn modelId="{A5872944-6641-49E3-8A93-E227A22D671D}" type="presOf" srcId="{C61690FF-BF1A-4FF3-911B-706C868669CD}" destId="{0AEDF3F8-61BB-4FDA-9678-173430DE3E88}" srcOrd="0" destOrd="0" presId="urn:microsoft.com/office/officeart/2005/8/layout/chevron1"/>
    <dgm:cxn modelId="{179C9044-A4FD-4CFE-BCA9-18C7BC6BC4FC}" type="presOf" srcId="{646D6B68-FBE9-4D9A-A1F2-D99D3F6F4748}" destId="{CC7641A7-D442-4F0F-B457-E97612482338}" srcOrd="0" destOrd="0" presId="urn:microsoft.com/office/officeart/2005/8/layout/chevron1"/>
    <dgm:cxn modelId="{24990567-B64E-4DE5-A7F2-8F2FCBFAA9F0}" srcId="{580A13C9-10C9-4C6A-BCC2-43A3229790F0}" destId="{11349187-3697-4348-BD98-D4221CA7399C}" srcOrd="2" destOrd="0" parTransId="{4EB45965-1D2A-48E7-B7EC-38CC107A7889}" sibTransId="{B45F67B1-E472-42F2-B56A-EDC68C302D30}"/>
    <dgm:cxn modelId="{5E64FF94-B6E7-4D43-A969-41A7034A639E}" type="presOf" srcId="{11349187-3697-4348-BD98-D4221CA7399C}" destId="{42E5BE65-EC28-4E41-AA6C-875B0007226A}" srcOrd="0" destOrd="0" presId="urn:microsoft.com/office/officeart/2005/8/layout/chevron1"/>
    <dgm:cxn modelId="{6848EDD8-FB61-4D39-ACDB-D9FA0659E541}" type="presOf" srcId="{BAEEDC3E-09D6-485D-8B29-391499AB66A0}" destId="{124A3D65-5CCE-4B8F-962F-11410AFAD8C1}" srcOrd="0" destOrd="0" presId="urn:microsoft.com/office/officeart/2005/8/layout/chevron1"/>
    <dgm:cxn modelId="{1AC4C685-E526-4931-995F-E22EE4C260DD}" type="presParOf" srcId="{927D9188-023B-4951-8710-127A9702EEA8}" destId="{124A3D65-5CCE-4B8F-962F-11410AFAD8C1}" srcOrd="0" destOrd="0" presId="urn:microsoft.com/office/officeart/2005/8/layout/chevron1"/>
    <dgm:cxn modelId="{159ED8FA-124C-4A3A-9C14-CA62909B5ECF}" type="presParOf" srcId="{927D9188-023B-4951-8710-127A9702EEA8}" destId="{F76AA61E-C483-4983-AAD6-CE3B14453C2B}" srcOrd="1" destOrd="0" presId="urn:microsoft.com/office/officeart/2005/8/layout/chevron1"/>
    <dgm:cxn modelId="{F7D54CC0-C767-41C7-A377-667E4483D0CD}" type="presParOf" srcId="{927D9188-023B-4951-8710-127A9702EEA8}" destId="{CC7641A7-D442-4F0F-B457-E97612482338}" srcOrd="2" destOrd="0" presId="urn:microsoft.com/office/officeart/2005/8/layout/chevron1"/>
    <dgm:cxn modelId="{412B62CE-8DB6-4473-B991-81EFF8608698}" type="presParOf" srcId="{927D9188-023B-4951-8710-127A9702EEA8}" destId="{322510B3-DBE8-4EED-8635-9F3575D40094}" srcOrd="3" destOrd="0" presId="urn:microsoft.com/office/officeart/2005/8/layout/chevron1"/>
    <dgm:cxn modelId="{357BB961-626D-4641-ADED-00044FB3CDBA}" type="presParOf" srcId="{927D9188-023B-4951-8710-127A9702EEA8}" destId="{42E5BE65-EC28-4E41-AA6C-875B0007226A}" srcOrd="4" destOrd="0" presId="urn:microsoft.com/office/officeart/2005/8/layout/chevron1"/>
    <dgm:cxn modelId="{F80A615D-BB6B-4FE9-AC5C-0DF76862F014}" type="presParOf" srcId="{927D9188-023B-4951-8710-127A9702EEA8}" destId="{9F99BC53-7DB6-4B16-89BE-C2E397492F56}" srcOrd="5" destOrd="0" presId="urn:microsoft.com/office/officeart/2005/8/layout/chevron1"/>
    <dgm:cxn modelId="{14618E4A-2C95-44A3-8263-22C496EC479B}" type="presParOf" srcId="{927D9188-023B-4951-8710-127A9702EEA8}" destId="{0AEDF3F8-61BB-4FDA-9678-173430DE3E8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5654" y="0"/>
          <a:ext cx="3550799"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Contexte</a:t>
          </a:r>
        </a:p>
      </dsp:txBody>
      <dsp:txXfrm>
        <a:off x="320566" y="0"/>
        <a:ext cx="2920975" cy="629824"/>
      </dsp:txXfrm>
    </dsp:sp>
    <dsp:sp modelId="{CC7641A7-D442-4F0F-B457-E97612482338}">
      <dsp:nvSpPr>
        <dsp:cNvPr id="0" name=""/>
        <dsp:cNvSpPr/>
      </dsp:nvSpPr>
      <dsp:spPr>
        <a:xfrm>
          <a:off x="3206155"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Matériels et méthodes</a:t>
          </a:r>
        </a:p>
      </dsp:txBody>
      <dsp:txXfrm>
        <a:off x="3521067" y="0"/>
        <a:ext cx="2873159" cy="629824"/>
      </dsp:txXfrm>
    </dsp:sp>
    <dsp:sp modelId="{42E5BE65-EC28-4E41-AA6C-875B0007226A}">
      <dsp:nvSpPr>
        <dsp:cNvPr id="0" name=""/>
        <dsp:cNvSpPr/>
      </dsp:nvSpPr>
      <dsp:spPr>
        <a:xfrm>
          <a:off x="6358841"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Résultats et discussions</a:t>
          </a:r>
        </a:p>
      </dsp:txBody>
      <dsp:txXfrm>
        <a:off x="6673753" y="0"/>
        <a:ext cx="2873159" cy="629824"/>
      </dsp:txXfrm>
    </dsp:sp>
    <dsp:sp modelId="{0AEDF3F8-61BB-4FDA-9678-173430DE3E88}">
      <dsp:nvSpPr>
        <dsp:cNvPr id="0" name=""/>
        <dsp:cNvSpPr/>
      </dsp:nvSpPr>
      <dsp:spPr>
        <a:xfrm>
          <a:off x="9511526"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9826438" y="0"/>
        <a:ext cx="2873159" cy="6298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2498" y="0"/>
          <a:ext cx="335102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7410" y="0"/>
        <a:ext cx="2721202" cy="629824"/>
      </dsp:txXfrm>
    </dsp:sp>
    <dsp:sp modelId="{CC7641A7-D442-4F0F-B457-E97612482338}">
      <dsp:nvSpPr>
        <dsp:cNvPr id="0" name=""/>
        <dsp:cNvSpPr/>
      </dsp:nvSpPr>
      <dsp:spPr>
        <a:xfrm>
          <a:off x="3022935" y="0"/>
          <a:ext cx="4044109"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Matériels et méthodes</a:t>
          </a:r>
        </a:p>
      </dsp:txBody>
      <dsp:txXfrm>
        <a:off x="3337847" y="0"/>
        <a:ext cx="3414285" cy="629824"/>
      </dsp:txXfrm>
    </dsp:sp>
    <dsp:sp modelId="{42E5BE65-EC28-4E41-AA6C-875B0007226A}">
      <dsp:nvSpPr>
        <dsp:cNvPr id="0" name=""/>
        <dsp:cNvSpPr/>
      </dsp:nvSpPr>
      <dsp:spPr>
        <a:xfrm>
          <a:off x="6736454" y="0"/>
          <a:ext cx="3305901"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Résultats et discussions</a:t>
          </a:r>
        </a:p>
      </dsp:txBody>
      <dsp:txXfrm>
        <a:off x="7051366" y="0"/>
        <a:ext cx="2676077" cy="629824"/>
      </dsp:txXfrm>
    </dsp:sp>
    <dsp:sp modelId="{0AEDF3F8-61BB-4FDA-9678-173430DE3E88}">
      <dsp:nvSpPr>
        <dsp:cNvPr id="0" name=""/>
        <dsp:cNvSpPr/>
      </dsp:nvSpPr>
      <dsp:spPr>
        <a:xfrm>
          <a:off x="9711765" y="0"/>
          <a:ext cx="3305901"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026677" y="0"/>
        <a:ext cx="2676077" cy="6298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1149" y="0"/>
          <a:ext cx="31093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6061" y="0"/>
        <a:ext cx="2479542" cy="629824"/>
      </dsp:txXfrm>
    </dsp:sp>
    <dsp:sp modelId="{CC7641A7-D442-4F0F-B457-E97612482338}">
      <dsp:nvSpPr>
        <dsp:cNvPr id="0" name=""/>
        <dsp:cNvSpPr/>
      </dsp:nvSpPr>
      <dsp:spPr>
        <a:xfrm>
          <a:off x="2803766" y="0"/>
          <a:ext cx="37524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Matériels et méthodes</a:t>
          </a:r>
        </a:p>
      </dsp:txBody>
      <dsp:txXfrm>
        <a:off x="3118678" y="0"/>
        <a:ext cx="3122642" cy="629824"/>
      </dsp:txXfrm>
    </dsp:sp>
    <dsp:sp modelId="{42E5BE65-EC28-4E41-AA6C-875B0007226A}">
      <dsp:nvSpPr>
        <dsp:cNvPr id="0" name=""/>
        <dsp:cNvSpPr/>
      </dsp:nvSpPr>
      <dsp:spPr>
        <a:xfrm>
          <a:off x="6249483" y="0"/>
          <a:ext cx="4008786"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Résultats et discussions</a:t>
          </a:r>
        </a:p>
      </dsp:txBody>
      <dsp:txXfrm>
        <a:off x="6564395" y="0"/>
        <a:ext cx="3378962" cy="629824"/>
      </dsp:txXfrm>
    </dsp:sp>
    <dsp:sp modelId="{0AEDF3F8-61BB-4FDA-9678-173430DE3E88}">
      <dsp:nvSpPr>
        <dsp:cNvPr id="0" name=""/>
        <dsp:cNvSpPr/>
      </dsp:nvSpPr>
      <dsp:spPr>
        <a:xfrm>
          <a:off x="9951520" y="0"/>
          <a:ext cx="3067494"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266432" y="0"/>
        <a:ext cx="2437670" cy="6298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1149" y="0"/>
          <a:ext cx="31093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6061" y="0"/>
        <a:ext cx="2479542" cy="629824"/>
      </dsp:txXfrm>
    </dsp:sp>
    <dsp:sp modelId="{CC7641A7-D442-4F0F-B457-E97612482338}">
      <dsp:nvSpPr>
        <dsp:cNvPr id="0" name=""/>
        <dsp:cNvSpPr/>
      </dsp:nvSpPr>
      <dsp:spPr>
        <a:xfrm>
          <a:off x="2803766" y="0"/>
          <a:ext cx="37524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Matériels et méthodes</a:t>
          </a:r>
        </a:p>
      </dsp:txBody>
      <dsp:txXfrm>
        <a:off x="3118678" y="0"/>
        <a:ext cx="3122642" cy="629824"/>
      </dsp:txXfrm>
    </dsp:sp>
    <dsp:sp modelId="{42E5BE65-EC28-4E41-AA6C-875B0007226A}">
      <dsp:nvSpPr>
        <dsp:cNvPr id="0" name=""/>
        <dsp:cNvSpPr/>
      </dsp:nvSpPr>
      <dsp:spPr>
        <a:xfrm>
          <a:off x="6249483" y="0"/>
          <a:ext cx="4008786"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Résultats et discussions</a:t>
          </a:r>
        </a:p>
      </dsp:txBody>
      <dsp:txXfrm>
        <a:off x="6564395" y="0"/>
        <a:ext cx="3378962" cy="629824"/>
      </dsp:txXfrm>
    </dsp:sp>
    <dsp:sp modelId="{0AEDF3F8-61BB-4FDA-9678-173430DE3E88}">
      <dsp:nvSpPr>
        <dsp:cNvPr id="0" name=""/>
        <dsp:cNvSpPr/>
      </dsp:nvSpPr>
      <dsp:spPr>
        <a:xfrm>
          <a:off x="9951520" y="0"/>
          <a:ext cx="3067494"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266432" y="0"/>
        <a:ext cx="2437670" cy="6298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1149" y="0"/>
          <a:ext cx="31093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6061" y="0"/>
        <a:ext cx="2479542" cy="629824"/>
      </dsp:txXfrm>
    </dsp:sp>
    <dsp:sp modelId="{CC7641A7-D442-4F0F-B457-E97612482338}">
      <dsp:nvSpPr>
        <dsp:cNvPr id="0" name=""/>
        <dsp:cNvSpPr/>
      </dsp:nvSpPr>
      <dsp:spPr>
        <a:xfrm>
          <a:off x="2803766" y="0"/>
          <a:ext cx="37524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Matériels et méthodes</a:t>
          </a:r>
        </a:p>
      </dsp:txBody>
      <dsp:txXfrm>
        <a:off x="3118678" y="0"/>
        <a:ext cx="3122642" cy="629824"/>
      </dsp:txXfrm>
    </dsp:sp>
    <dsp:sp modelId="{42E5BE65-EC28-4E41-AA6C-875B0007226A}">
      <dsp:nvSpPr>
        <dsp:cNvPr id="0" name=""/>
        <dsp:cNvSpPr/>
      </dsp:nvSpPr>
      <dsp:spPr>
        <a:xfrm>
          <a:off x="6249483" y="0"/>
          <a:ext cx="4008786"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Résultats et discussions</a:t>
          </a:r>
        </a:p>
      </dsp:txBody>
      <dsp:txXfrm>
        <a:off x="6564395" y="0"/>
        <a:ext cx="3378962" cy="629824"/>
      </dsp:txXfrm>
    </dsp:sp>
    <dsp:sp modelId="{0AEDF3F8-61BB-4FDA-9678-173430DE3E88}">
      <dsp:nvSpPr>
        <dsp:cNvPr id="0" name=""/>
        <dsp:cNvSpPr/>
      </dsp:nvSpPr>
      <dsp:spPr>
        <a:xfrm>
          <a:off x="9951520" y="0"/>
          <a:ext cx="3067494"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266432" y="0"/>
        <a:ext cx="2437670" cy="6298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1149" y="0"/>
          <a:ext cx="31093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6061" y="0"/>
        <a:ext cx="2479542" cy="629824"/>
      </dsp:txXfrm>
    </dsp:sp>
    <dsp:sp modelId="{CC7641A7-D442-4F0F-B457-E97612482338}">
      <dsp:nvSpPr>
        <dsp:cNvPr id="0" name=""/>
        <dsp:cNvSpPr/>
      </dsp:nvSpPr>
      <dsp:spPr>
        <a:xfrm>
          <a:off x="2803766" y="0"/>
          <a:ext cx="37524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Matériels et méthodes</a:t>
          </a:r>
        </a:p>
      </dsp:txBody>
      <dsp:txXfrm>
        <a:off x="3118678" y="0"/>
        <a:ext cx="3122642" cy="629824"/>
      </dsp:txXfrm>
    </dsp:sp>
    <dsp:sp modelId="{42E5BE65-EC28-4E41-AA6C-875B0007226A}">
      <dsp:nvSpPr>
        <dsp:cNvPr id="0" name=""/>
        <dsp:cNvSpPr/>
      </dsp:nvSpPr>
      <dsp:spPr>
        <a:xfrm>
          <a:off x="6249483" y="0"/>
          <a:ext cx="4008786"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Résultats et discussions</a:t>
          </a:r>
        </a:p>
      </dsp:txBody>
      <dsp:txXfrm>
        <a:off x="6564395" y="0"/>
        <a:ext cx="3378962" cy="629824"/>
      </dsp:txXfrm>
    </dsp:sp>
    <dsp:sp modelId="{0AEDF3F8-61BB-4FDA-9678-173430DE3E88}">
      <dsp:nvSpPr>
        <dsp:cNvPr id="0" name=""/>
        <dsp:cNvSpPr/>
      </dsp:nvSpPr>
      <dsp:spPr>
        <a:xfrm>
          <a:off x="9951520" y="0"/>
          <a:ext cx="3067494"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266432" y="0"/>
        <a:ext cx="2437670" cy="6298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4658" y="0"/>
          <a:ext cx="3115810"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9570" y="0"/>
        <a:ext cx="2485986" cy="629824"/>
      </dsp:txXfrm>
    </dsp:sp>
    <dsp:sp modelId="{CC7641A7-D442-4F0F-B457-E97612482338}">
      <dsp:nvSpPr>
        <dsp:cNvPr id="0" name=""/>
        <dsp:cNvSpPr/>
      </dsp:nvSpPr>
      <dsp:spPr>
        <a:xfrm>
          <a:off x="2813083" y="0"/>
          <a:ext cx="376024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Matériels et méthodes</a:t>
          </a:r>
        </a:p>
      </dsp:txBody>
      <dsp:txXfrm>
        <a:off x="3127995" y="0"/>
        <a:ext cx="3130419" cy="629824"/>
      </dsp:txXfrm>
    </dsp:sp>
    <dsp:sp modelId="{42E5BE65-EC28-4E41-AA6C-875B0007226A}">
      <dsp:nvSpPr>
        <dsp:cNvPr id="0" name=""/>
        <dsp:cNvSpPr/>
      </dsp:nvSpPr>
      <dsp:spPr>
        <a:xfrm>
          <a:off x="6265941" y="0"/>
          <a:ext cx="4017094"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Résultats et discussions</a:t>
          </a:r>
        </a:p>
      </dsp:txBody>
      <dsp:txXfrm>
        <a:off x="6580853" y="0"/>
        <a:ext cx="3387270" cy="629824"/>
      </dsp:txXfrm>
    </dsp:sp>
    <dsp:sp modelId="{0AEDF3F8-61BB-4FDA-9678-173430DE3E88}">
      <dsp:nvSpPr>
        <dsp:cNvPr id="0" name=""/>
        <dsp:cNvSpPr/>
      </dsp:nvSpPr>
      <dsp:spPr>
        <a:xfrm>
          <a:off x="9975651" y="0"/>
          <a:ext cx="3039855"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Conclusion</a:t>
          </a:r>
        </a:p>
      </dsp:txBody>
      <dsp:txXfrm>
        <a:off x="10290563" y="0"/>
        <a:ext cx="2410031" cy="6298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4658" y="0"/>
          <a:ext cx="3115810"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9570" y="0"/>
        <a:ext cx="2485986" cy="629824"/>
      </dsp:txXfrm>
    </dsp:sp>
    <dsp:sp modelId="{CC7641A7-D442-4F0F-B457-E97612482338}">
      <dsp:nvSpPr>
        <dsp:cNvPr id="0" name=""/>
        <dsp:cNvSpPr/>
      </dsp:nvSpPr>
      <dsp:spPr>
        <a:xfrm>
          <a:off x="2813083" y="0"/>
          <a:ext cx="376024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Matériels et méthodes</a:t>
          </a:r>
        </a:p>
      </dsp:txBody>
      <dsp:txXfrm>
        <a:off x="3127995" y="0"/>
        <a:ext cx="3130419" cy="629824"/>
      </dsp:txXfrm>
    </dsp:sp>
    <dsp:sp modelId="{42E5BE65-EC28-4E41-AA6C-875B0007226A}">
      <dsp:nvSpPr>
        <dsp:cNvPr id="0" name=""/>
        <dsp:cNvSpPr/>
      </dsp:nvSpPr>
      <dsp:spPr>
        <a:xfrm>
          <a:off x="6265941" y="0"/>
          <a:ext cx="4017094"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Résultats et discussions</a:t>
          </a:r>
        </a:p>
      </dsp:txBody>
      <dsp:txXfrm>
        <a:off x="6580853" y="0"/>
        <a:ext cx="3387270" cy="629824"/>
      </dsp:txXfrm>
    </dsp:sp>
    <dsp:sp modelId="{0AEDF3F8-61BB-4FDA-9678-173430DE3E88}">
      <dsp:nvSpPr>
        <dsp:cNvPr id="0" name=""/>
        <dsp:cNvSpPr/>
      </dsp:nvSpPr>
      <dsp:spPr>
        <a:xfrm>
          <a:off x="9975651" y="0"/>
          <a:ext cx="3039855"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Conclusion</a:t>
          </a:r>
        </a:p>
      </dsp:txBody>
      <dsp:txXfrm>
        <a:off x="10290563" y="0"/>
        <a:ext cx="2410031" cy="62982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1149" y="0"/>
          <a:ext cx="31093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6061" y="0"/>
        <a:ext cx="2479542" cy="629824"/>
      </dsp:txXfrm>
    </dsp:sp>
    <dsp:sp modelId="{CC7641A7-D442-4F0F-B457-E97612482338}">
      <dsp:nvSpPr>
        <dsp:cNvPr id="0" name=""/>
        <dsp:cNvSpPr/>
      </dsp:nvSpPr>
      <dsp:spPr>
        <a:xfrm>
          <a:off x="2803766" y="0"/>
          <a:ext cx="37524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Matériels et méthodes</a:t>
          </a:r>
        </a:p>
      </dsp:txBody>
      <dsp:txXfrm>
        <a:off x="3118678" y="0"/>
        <a:ext cx="3122642" cy="629824"/>
      </dsp:txXfrm>
    </dsp:sp>
    <dsp:sp modelId="{42E5BE65-EC28-4E41-AA6C-875B0007226A}">
      <dsp:nvSpPr>
        <dsp:cNvPr id="0" name=""/>
        <dsp:cNvSpPr/>
      </dsp:nvSpPr>
      <dsp:spPr>
        <a:xfrm>
          <a:off x="6249483" y="0"/>
          <a:ext cx="4008786"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Résultats et discussions</a:t>
          </a:r>
        </a:p>
      </dsp:txBody>
      <dsp:txXfrm>
        <a:off x="6564395" y="0"/>
        <a:ext cx="3378962" cy="629824"/>
      </dsp:txXfrm>
    </dsp:sp>
    <dsp:sp modelId="{0AEDF3F8-61BB-4FDA-9678-173430DE3E88}">
      <dsp:nvSpPr>
        <dsp:cNvPr id="0" name=""/>
        <dsp:cNvSpPr/>
      </dsp:nvSpPr>
      <dsp:spPr>
        <a:xfrm>
          <a:off x="9951520" y="0"/>
          <a:ext cx="3067494"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266432" y="0"/>
        <a:ext cx="2437670" cy="62982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1149" y="0"/>
          <a:ext cx="31093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6061" y="0"/>
        <a:ext cx="2479542" cy="629824"/>
      </dsp:txXfrm>
    </dsp:sp>
    <dsp:sp modelId="{CC7641A7-D442-4F0F-B457-E97612482338}">
      <dsp:nvSpPr>
        <dsp:cNvPr id="0" name=""/>
        <dsp:cNvSpPr/>
      </dsp:nvSpPr>
      <dsp:spPr>
        <a:xfrm>
          <a:off x="2803766" y="0"/>
          <a:ext cx="37524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Matériels et méthodes</a:t>
          </a:r>
        </a:p>
      </dsp:txBody>
      <dsp:txXfrm>
        <a:off x="3118678" y="0"/>
        <a:ext cx="3122642" cy="629824"/>
      </dsp:txXfrm>
    </dsp:sp>
    <dsp:sp modelId="{42E5BE65-EC28-4E41-AA6C-875B0007226A}">
      <dsp:nvSpPr>
        <dsp:cNvPr id="0" name=""/>
        <dsp:cNvSpPr/>
      </dsp:nvSpPr>
      <dsp:spPr>
        <a:xfrm>
          <a:off x="6249483" y="0"/>
          <a:ext cx="4008786"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Résultats et discussions</a:t>
          </a:r>
        </a:p>
      </dsp:txBody>
      <dsp:txXfrm>
        <a:off x="6564395" y="0"/>
        <a:ext cx="3378962" cy="629824"/>
      </dsp:txXfrm>
    </dsp:sp>
    <dsp:sp modelId="{0AEDF3F8-61BB-4FDA-9678-173430DE3E88}">
      <dsp:nvSpPr>
        <dsp:cNvPr id="0" name=""/>
        <dsp:cNvSpPr/>
      </dsp:nvSpPr>
      <dsp:spPr>
        <a:xfrm>
          <a:off x="9951520" y="0"/>
          <a:ext cx="3067494"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266432" y="0"/>
        <a:ext cx="2437670" cy="62982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1149" y="0"/>
          <a:ext cx="31093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6061" y="0"/>
        <a:ext cx="2479542" cy="629824"/>
      </dsp:txXfrm>
    </dsp:sp>
    <dsp:sp modelId="{CC7641A7-D442-4F0F-B457-E97612482338}">
      <dsp:nvSpPr>
        <dsp:cNvPr id="0" name=""/>
        <dsp:cNvSpPr/>
      </dsp:nvSpPr>
      <dsp:spPr>
        <a:xfrm>
          <a:off x="2803766" y="0"/>
          <a:ext cx="37524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Matériels et méthodes</a:t>
          </a:r>
        </a:p>
      </dsp:txBody>
      <dsp:txXfrm>
        <a:off x="3118678" y="0"/>
        <a:ext cx="3122642" cy="629824"/>
      </dsp:txXfrm>
    </dsp:sp>
    <dsp:sp modelId="{42E5BE65-EC28-4E41-AA6C-875B0007226A}">
      <dsp:nvSpPr>
        <dsp:cNvPr id="0" name=""/>
        <dsp:cNvSpPr/>
      </dsp:nvSpPr>
      <dsp:spPr>
        <a:xfrm>
          <a:off x="6249483" y="0"/>
          <a:ext cx="4008786"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Résultats et discussions</a:t>
          </a:r>
        </a:p>
      </dsp:txBody>
      <dsp:txXfrm>
        <a:off x="6564395" y="0"/>
        <a:ext cx="3378962" cy="629824"/>
      </dsp:txXfrm>
    </dsp:sp>
    <dsp:sp modelId="{0AEDF3F8-61BB-4FDA-9678-173430DE3E88}">
      <dsp:nvSpPr>
        <dsp:cNvPr id="0" name=""/>
        <dsp:cNvSpPr/>
      </dsp:nvSpPr>
      <dsp:spPr>
        <a:xfrm>
          <a:off x="9951520" y="0"/>
          <a:ext cx="3067494"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266432" y="0"/>
        <a:ext cx="2437670" cy="629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5654" y="0"/>
          <a:ext cx="3550799"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Contexte</a:t>
          </a:r>
        </a:p>
      </dsp:txBody>
      <dsp:txXfrm>
        <a:off x="320566" y="0"/>
        <a:ext cx="2920975" cy="629824"/>
      </dsp:txXfrm>
    </dsp:sp>
    <dsp:sp modelId="{CC7641A7-D442-4F0F-B457-E97612482338}">
      <dsp:nvSpPr>
        <dsp:cNvPr id="0" name=""/>
        <dsp:cNvSpPr/>
      </dsp:nvSpPr>
      <dsp:spPr>
        <a:xfrm>
          <a:off x="3206155"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Matériels et méthodes</a:t>
          </a:r>
        </a:p>
      </dsp:txBody>
      <dsp:txXfrm>
        <a:off x="3521067" y="0"/>
        <a:ext cx="2873159" cy="629824"/>
      </dsp:txXfrm>
    </dsp:sp>
    <dsp:sp modelId="{42E5BE65-EC28-4E41-AA6C-875B0007226A}">
      <dsp:nvSpPr>
        <dsp:cNvPr id="0" name=""/>
        <dsp:cNvSpPr/>
      </dsp:nvSpPr>
      <dsp:spPr>
        <a:xfrm>
          <a:off x="6358841"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Résultats et discussions</a:t>
          </a:r>
        </a:p>
      </dsp:txBody>
      <dsp:txXfrm>
        <a:off x="6673753" y="0"/>
        <a:ext cx="2873159" cy="629824"/>
      </dsp:txXfrm>
    </dsp:sp>
    <dsp:sp modelId="{0AEDF3F8-61BB-4FDA-9678-173430DE3E88}">
      <dsp:nvSpPr>
        <dsp:cNvPr id="0" name=""/>
        <dsp:cNvSpPr/>
      </dsp:nvSpPr>
      <dsp:spPr>
        <a:xfrm>
          <a:off x="9511526"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9826438" y="0"/>
        <a:ext cx="2873159" cy="62982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1149" y="0"/>
          <a:ext cx="31093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6061" y="0"/>
        <a:ext cx="2479542" cy="629824"/>
      </dsp:txXfrm>
    </dsp:sp>
    <dsp:sp modelId="{CC7641A7-D442-4F0F-B457-E97612482338}">
      <dsp:nvSpPr>
        <dsp:cNvPr id="0" name=""/>
        <dsp:cNvSpPr/>
      </dsp:nvSpPr>
      <dsp:spPr>
        <a:xfrm>
          <a:off x="2803766" y="0"/>
          <a:ext cx="375246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Matériels et méthodes</a:t>
          </a:r>
        </a:p>
      </dsp:txBody>
      <dsp:txXfrm>
        <a:off x="3118678" y="0"/>
        <a:ext cx="3122642" cy="629824"/>
      </dsp:txXfrm>
    </dsp:sp>
    <dsp:sp modelId="{42E5BE65-EC28-4E41-AA6C-875B0007226A}">
      <dsp:nvSpPr>
        <dsp:cNvPr id="0" name=""/>
        <dsp:cNvSpPr/>
      </dsp:nvSpPr>
      <dsp:spPr>
        <a:xfrm>
          <a:off x="6249483" y="0"/>
          <a:ext cx="4008786"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Résultats et discussions</a:t>
          </a:r>
        </a:p>
      </dsp:txBody>
      <dsp:txXfrm>
        <a:off x="6564395" y="0"/>
        <a:ext cx="3378962" cy="629824"/>
      </dsp:txXfrm>
    </dsp:sp>
    <dsp:sp modelId="{0AEDF3F8-61BB-4FDA-9678-173430DE3E88}">
      <dsp:nvSpPr>
        <dsp:cNvPr id="0" name=""/>
        <dsp:cNvSpPr/>
      </dsp:nvSpPr>
      <dsp:spPr>
        <a:xfrm>
          <a:off x="9951520" y="0"/>
          <a:ext cx="3067494"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266432" y="0"/>
        <a:ext cx="2437670" cy="6298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5654" y="0"/>
          <a:ext cx="3550799"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Contexte</a:t>
          </a:r>
        </a:p>
      </dsp:txBody>
      <dsp:txXfrm>
        <a:off x="320566" y="0"/>
        <a:ext cx="2920975" cy="629824"/>
      </dsp:txXfrm>
    </dsp:sp>
    <dsp:sp modelId="{CC7641A7-D442-4F0F-B457-E97612482338}">
      <dsp:nvSpPr>
        <dsp:cNvPr id="0" name=""/>
        <dsp:cNvSpPr/>
      </dsp:nvSpPr>
      <dsp:spPr>
        <a:xfrm>
          <a:off x="3206155"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Matériels et méthodes</a:t>
          </a:r>
        </a:p>
      </dsp:txBody>
      <dsp:txXfrm>
        <a:off x="3521067" y="0"/>
        <a:ext cx="2873159" cy="629824"/>
      </dsp:txXfrm>
    </dsp:sp>
    <dsp:sp modelId="{42E5BE65-EC28-4E41-AA6C-875B0007226A}">
      <dsp:nvSpPr>
        <dsp:cNvPr id="0" name=""/>
        <dsp:cNvSpPr/>
      </dsp:nvSpPr>
      <dsp:spPr>
        <a:xfrm>
          <a:off x="6358841"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Résultats et discussions</a:t>
          </a:r>
        </a:p>
      </dsp:txBody>
      <dsp:txXfrm>
        <a:off x="6673753" y="0"/>
        <a:ext cx="2873159" cy="629824"/>
      </dsp:txXfrm>
    </dsp:sp>
    <dsp:sp modelId="{0AEDF3F8-61BB-4FDA-9678-173430DE3E88}">
      <dsp:nvSpPr>
        <dsp:cNvPr id="0" name=""/>
        <dsp:cNvSpPr/>
      </dsp:nvSpPr>
      <dsp:spPr>
        <a:xfrm>
          <a:off x="9511526"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9826438" y="0"/>
        <a:ext cx="2873159" cy="6298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5654" y="0"/>
          <a:ext cx="3550799"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Contexte</a:t>
          </a:r>
        </a:p>
      </dsp:txBody>
      <dsp:txXfrm>
        <a:off x="320566" y="0"/>
        <a:ext cx="2920975" cy="629824"/>
      </dsp:txXfrm>
    </dsp:sp>
    <dsp:sp modelId="{CC7641A7-D442-4F0F-B457-E97612482338}">
      <dsp:nvSpPr>
        <dsp:cNvPr id="0" name=""/>
        <dsp:cNvSpPr/>
      </dsp:nvSpPr>
      <dsp:spPr>
        <a:xfrm>
          <a:off x="3206155"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Matériels et méthodes</a:t>
          </a:r>
        </a:p>
      </dsp:txBody>
      <dsp:txXfrm>
        <a:off x="3521067" y="0"/>
        <a:ext cx="2873159" cy="629824"/>
      </dsp:txXfrm>
    </dsp:sp>
    <dsp:sp modelId="{42E5BE65-EC28-4E41-AA6C-875B0007226A}">
      <dsp:nvSpPr>
        <dsp:cNvPr id="0" name=""/>
        <dsp:cNvSpPr/>
      </dsp:nvSpPr>
      <dsp:spPr>
        <a:xfrm>
          <a:off x="6358841"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Résultats et discussions</a:t>
          </a:r>
        </a:p>
      </dsp:txBody>
      <dsp:txXfrm>
        <a:off x="6673753" y="0"/>
        <a:ext cx="2873159" cy="629824"/>
      </dsp:txXfrm>
    </dsp:sp>
    <dsp:sp modelId="{0AEDF3F8-61BB-4FDA-9678-173430DE3E88}">
      <dsp:nvSpPr>
        <dsp:cNvPr id="0" name=""/>
        <dsp:cNvSpPr/>
      </dsp:nvSpPr>
      <dsp:spPr>
        <a:xfrm>
          <a:off x="9511526"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9826438" y="0"/>
        <a:ext cx="2873159" cy="6298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5654" y="0"/>
          <a:ext cx="3550799"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Contexte</a:t>
          </a:r>
        </a:p>
      </dsp:txBody>
      <dsp:txXfrm>
        <a:off x="320566" y="0"/>
        <a:ext cx="2920975" cy="629824"/>
      </dsp:txXfrm>
    </dsp:sp>
    <dsp:sp modelId="{CC7641A7-D442-4F0F-B457-E97612482338}">
      <dsp:nvSpPr>
        <dsp:cNvPr id="0" name=""/>
        <dsp:cNvSpPr/>
      </dsp:nvSpPr>
      <dsp:spPr>
        <a:xfrm>
          <a:off x="3206155"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Matériels et méthodes</a:t>
          </a:r>
        </a:p>
      </dsp:txBody>
      <dsp:txXfrm>
        <a:off x="3521067" y="0"/>
        <a:ext cx="2873159" cy="629824"/>
      </dsp:txXfrm>
    </dsp:sp>
    <dsp:sp modelId="{42E5BE65-EC28-4E41-AA6C-875B0007226A}">
      <dsp:nvSpPr>
        <dsp:cNvPr id="0" name=""/>
        <dsp:cNvSpPr/>
      </dsp:nvSpPr>
      <dsp:spPr>
        <a:xfrm>
          <a:off x="6358841"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Résultats et discussions</a:t>
          </a:r>
        </a:p>
      </dsp:txBody>
      <dsp:txXfrm>
        <a:off x="6673753" y="0"/>
        <a:ext cx="2873159" cy="629824"/>
      </dsp:txXfrm>
    </dsp:sp>
    <dsp:sp modelId="{0AEDF3F8-61BB-4FDA-9678-173430DE3E88}">
      <dsp:nvSpPr>
        <dsp:cNvPr id="0" name=""/>
        <dsp:cNvSpPr/>
      </dsp:nvSpPr>
      <dsp:spPr>
        <a:xfrm>
          <a:off x="9511526" y="0"/>
          <a:ext cx="3502983"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9826438" y="0"/>
        <a:ext cx="2873159" cy="6298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2498" y="0"/>
          <a:ext cx="335102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7410" y="0"/>
        <a:ext cx="2721202" cy="629824"/>
      </dsp:txXfrm>
    </dsp:sp>
    <dsp:sp modelId="{CC7641A7-D442-4F0F-B457-E97612482338}">
      <dsp:nvSpPr>
        <dsp:cNvPr id="0" name=""/>
        <dsp:cNvSpPr/>
      </dsp:nvSpPr>
      <dsp:spPr>
        <a:xfrm>
          <a:off x="3022935" y="0"/>
          <a:ext cx="4044109" cy="629824"/>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Matériels et méthodes</a:t>
          </a:r>
        </a:p>
      </dsp:txBody>
      <dsp:txXfrm>
        <a:off x="3337847" y="0"/>
        <a:ext cx="3414285" cy="629824"/>
      </dsp:txXfrm>
    </dsp:sp>
    <dsp:sp modelId="{42E5BE65-EC28-4E41-AA6C-875B0007226A}">
      <dsp:nvSpPr>
        <dsp:cNvPr id="0" name=""/>
        <dsp:cNvSpPr/>
      </dsp:nvSpPr>
      <dsp:spPr>
        <a:xfrm>
          <a:off x="6736454" y="0"/>
          <a:ext cx="3305901"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Résultats et discussions</a:t>
          </a:r>
        </a:p>
      </dsp:txBody>
      <dsp:txXfrm>
        <a:off x="7051366" y="0"/>
        <a:ext cx="2676077" cy="629824"/>
      </dsp:txXfrm>
    </dsp:sp>
    <dsp:sp modelId="{0AEDF3F8-61BB-4FDA-9678-173430DE3E88}">
      <dsp:nvSpPr>
        <dsp:cNvPr id="0" name=""/>
        <dsp:cNvSpPr/>
      </dsp:nvSpPr>
      <dsp:spPr>
        <a:xfrm>
          <a:off x="9711765" y="0"/>
          <a:ext cx="3305901"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026677" y="0"/>
        <a:ext cx="2676077" cy="6298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2498" y="0"/>
          <a:ext cx="335102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7410" y="0"/>
        <a:ext cx="2721202" cy="629824"/>
      </dsp:txXfrm>
    </dsp:sp>
    <dsp:sp modelId="{CC7641A7-D442-4F0F-B457-E97612482338}">
      <dsp:nvSpPr>
        <dsp:cNvPr id="0" name=""/>
        <dsp:cNvSpPr/>
      </dsp:nvSpPr>
      <dsp:spPr>
        <a:xfrm>
          <a:off x="3022935" y="0"/>
          <a:ext cx="4044109" cy="62982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Matériels et méthodes</a:t>
          </a:r>
        </a:p>
      </dsp:txBody>
      <dsp:txXfrm>
        <a:off x="3337847" y="0"/>
        <a:ext cx="3414285" cy="629824"/>
      </dsp:txXfrm>
    </dsp:sp>
    <dsp:sp modelId="{42E5BE65-EC28-4E41-AA6C-875B0007226A}">
      <dsp:nvSpPr>
        <dsp:cNvPr id="0" name=""/>
        <dsp:cNvSpPr/>
      </dsp:nvSpPr>
      <dsp:spPr>
        <a:xfrm>
          <a:off x="6736454" y="0"/>
          <a:ext cx="3305901"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Résultats et discussions</a:t>
          </a:r>
        </a:p>
      </dsp:txBody>
      <dsp:txXfrm>
        <a:off x="7051366" y="0"/>
        <a:ext cx="2676077" cy="629824"/>
      </dsp:txXfrm>
    </dsp:sp>
    <dsp:sp modelId="{0AEDF3F8-61BB-4FDA-9678-173430DE3E88}">
      <dsp:nvSpPr>
        <dsp:cNvPr id="0" name=""/>
        <dsp:cNvSpPr/>
      </dsp:nvSpPr>
      <dsp:spPr>
        <a:xfrm>
          <a:off x="9711765" y="0"/>
          <a:ext cx="3305901"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026677" y="0"/>
        <a:ext cx="2676077" cy="6298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2498" y="0"/>
          <a:ext cx="335102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7410" y="0"/>
        <a:ext cx="2721202" cy="629824"/>
      </dsp:txXfrm>
    </dsp:sp>
    <dsp:sp modelId="{CC7641A7-D442-4F0F-B457-E97612482338}">
      <dsp:nvSpPr>
        <dsp:cNvPr id="0" name=""/>
        <dsp:cNvSpPr/>
      </dsp:nvSpPr>
      <dsp:spPr>
        <a:xfrm>
          <a:off x="3022935" y="0"/>
          <a:ext cx="4044109" cy="62982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Matériels et méthodes</a:t>
          </a:r>
        </a:p>
      </dsp:txBody>
      <dsp:txXfrm>
        <a:off x="3337847" y="0"/>
        <a:ext cx="3414285" cy="629824"/>
      </dsp:txXfrm>
    </dsp:sp>
    <dsp:sp modelId="{42E5BE65-EC28-4E41-AA6C-875B0007226A}">
      <dsp:nvSpPr>
        <dsp:cNvPr id="0" name=""/>
        <dsp:cNvSpPr/>
      </dsp:nvSpPr>
      <dsp:spPr>
        <a:xfrm>
          <a:off x="6736454" y="0"/>
          <a:ext cx="3305901"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Résultats et discussions</a:t>
          </a:r>
        </a:p>
      </dsp:txBody>
      <dsp:txXfrm>
        <a:off x="7051366" y="0"/>
        <a:ext cx="2676077" cy="629824"/>
      </dsp:txXfrm>
    </dsp:sp>
    <dsp:sp modelId="{0AEDF3F8-61BB-4FDA-9678-173430DE3E88}">
      <dsp:nvSpPr>
        <dsp:cNvPr id="0" name=""/>
        <dsp:cNvSpPr/>
      </dsp:nvSpPr>
      <dsp:spPr>
        <a:xfrm>
          <a:off x="9711765" y="0"/>
          <a:ext cx="3305901"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026677" y="0"/>
        <a:ext cx="2676077" cy="6298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A3D65-5CCE-4B8F-962F-11410AFAD8C1}">
      <dsp:nvSpPr>
        <dsp:cNvPr id="0" name=""/>
        <dsp:cNvSpPr/>
      </dsp:nvSpPr>
      <dsp:spPr>
        <a:xfrm>
          <a:off x="2498" y="0"/>
          <a:ext cx="3351026"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b="0" kern="1200" dirty="0"/>
            <a:t>Contexte</a:t>
          </a:r>
        </a:p>
      </dsp:txBody>
      <dsp:txXfrm>
        <a:off x="317410" y="0"/>
        <a:ext cx="2721202" cy="629824"/>
      </dsp:txXfrm>
    </dsp:sp>
    <dsp:sp modelId="{CC7641A7-D442-4F0F-B457-E97612482338}">
      <dsp:nvSpPr>
        <dsp:cNvPr id="0" name=""/>
        <dsp:cNvSpPr/>
      </dsp:nvSpPr>
      <dsp:spPr>
        <a:xfrm>
          <a:off x="3022935" y="0"/>
          <a:ext cx="4044109" cy="629824"/>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1" kern="1200" dirty="0"/>
            <a:t>Matériels et méthodes</a:t>
          </a:r>
        </a:p>
      </dsp:txBody>
      <dsp:txXfrm>
        <a:off x="3337847" y="0"/>
        <a:ext cx="3414285" cy="629824"/>
      </dsp:txXfrm>
    </dsp:sp>
    <dsp:sp modelId="{42E5BE65-EC28-4E41-AA6C-875B0007226A}">
      <dsp:nvSpPr>
        <dsp:cNvPr id="0" name=""/>
        <dsp:cNvSpPr/>
      </dsp:nvSpPr>
      <dsp:spPr>
        <a:xfrm>
          <a:off x="6736454" y="0"/>
          <a:ext cx="3305901"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Résultats et discussions</a:t>
          </a:r>
        </a:p>
      </dsp:txBody>
      <dsp:txXfrm>
        <a:off x="7051366" y="0"/>
        <a:ext cx="2676077" cy="629824"/>
      </dsp:txXfrm>
    </dsp:sp>
    <dsp:sp modelId="{0AEDF3F8-61BB-4FDA-9678-173430DE3E88}">
      <dsp:nvSpPr>
        <dsp:cNvPr id="0" name=""/>
        <dsp:cNvSpPr/>
      </dsp:nvSpPr>
      <dsp:spPr>
        <a:xfrm>
          <a:off x="9711765" y="0"/>
          <a:ext cx="3305901" cy="62982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Conclusion</a:t>
          </a:r>
        </a:p>
      </dsp:txBody>
      <dsp:txXfrm>
        <a:off x="10026677" y="0"/>
        <a:ext cx="2676077" cy="6298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0.10145</cdr:x>
      <cdr:y>0.34869</cdr:y>
    </cdr:from>
    <cdr:to>
      <cdr:x>0.97526</cdr:x>
      <cdr:y>0.34869</cdr:y>
    </cdr:to>
    <cdr:cxnSp macro="">
      <cdr:nvCxnSpPr>
        <cdr:cNvPr id="3" name="Connecteur droit 2">
          <a:extLst xmlns:a="http://schemas.openxmlformats.org/drawingml/2006/main">
            <a:ext uri="{FF2B5EF4-FFF2-40B4-BE49-F238E27FC236}">
              <a16:creationId xmlns:a16="http://schemas.microsoft.com/office/drawing/2014/main" id="{01E039C5-13A3-F194-2C6D-280672265F30}"/>
            </a:ext>
          </a:extLst>
        </cdr:cNvPr>
        <cdr:cNvCxnSpPr/>
      </cdr:nvCxnSpPr>
      <cdr:spPr>
        <a:xfrm xmlns:a="http://schemas.openxmlformats.org/drawingml/2006/main">
          <a:off x="564659" y="890844"/>
          <a:ext cx="4863760" cy="0"/>
        </a:xfrm>
        <a:prstGeom xmlns:a="http://schemas.openxmlformats.org/drawingml/2006/main" prst="line">
          <a:avLst/>
        </a:prstGeom>
      </cdr:spPr>
      <cdr:style>
        <a:lnRef xmlns:a="http://schemas.openxmlformats.org/drawingml/2006/main" idx="3">
          <a:schemeClr val="accent2"/>
        </a:lnRef>
        <a:fillRef xmlns:a="http://schemas.openxmlformats.org/drawingml/2006/main" idx="0">
          <a:schemeClr val="accent2"/>
        </a:fillRef>
        <a:effectRef xmlns:a="http://schemas.openxmlformats.org/drawingml/2006/main" idx="2">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77904"/>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77904"/>
          </a:xfrm>
          <a:prstGeom prst="rect">
            <a:avLst/>
          </a:prstGeom>
        </p:spPr>
        <p:txBody>
          <a:bodyPr vert="horz" lIns="91440" tIns="45720" rIns="91440" bIns="45720" rtlCol="0"/>
          <a:lstStyle>
            <a:lvl1pPr algn="r">
              <a:defRPr sz="1200"/>
            </a:lvl1pPr>
          </a:lstStyle>
          <a:p>
            <a:fld id="{308D14DA-9838-4492-ABC8-8D1E1A98B918}" type="datetimeFigureOut">
              <a:rPr lang="fr-FR" smtClean="0"/>
              <a:t>21/05/2024</a:t>
            </a:fld>
            <a:endParaRPr lang="fr-FR"/>
          </a:p>
        </p:txBody>
      </p:sp>
      <p:sp>
        <p:nvSpPr>
          <p:cNvPr id="4" name="Espace réservé de l'image des diapositives 3"/>
          <p:cNvSpPr>
            <a:spLocks noGrp="1" noRot="1" noChangeAspect="1"/>
          </p:cNvSpPr>
          <p:nvPr>
            <p:ph type="sldImg" idx="2"/>
          </p:nvPr>
        </p:nvSpPr>
        <p:spPr>
          <a:xfrm>
            <a:off x="571500" y="1190625"/>
            <a:ext cx="5715000" cy="32146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583906"/>
            <a:ext cx="5486400" cy="3750469"/>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047097"/>
            <a:ext cx="2971800" cy="477903"/>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9047097"/>
            <a:ext cx="2971800" cy="477903"/>
          </a:xfrm>
          <a:prstGeom prst="rect">
            <a:avLst/>
          </a:prstGeom>
        </p:spPr>
        <p:txBody>
          <a:bodyPr vert="horz" lIns="91440" tIns="45720" rIns="91440" bIns="45720" rtlCol="0" anchor="b"/>
          <a:lstStyle>
            <a:lvl1pPr algn="r">
              <a:defRPr sz="1200"/>
            </a:lvl1pPr>
          </a:lstStyle>
          <a:p>
            <a:fld id="{22A4E1C7-1DF7-450B-9830-2E9B908E404B}" type="slidenum">
              <a:rPr lang="fr-FR" smtClean="0"/>
              <a:t>‹N°›</a:t>
            </a:fld>
            <a:endParaRPr lang="fr-FR"/>
          </a:p>
        </p:txBody>
      </p:sp>
    </p:spTree>
    <p:extLst>
      <p:ext uri="{BB962C8B-B14F-4D97-AF65-F5344CB8AC3E}">
        <p14:creationId xmlns:p14="http://schemas.microsoft.com/office/powerpoint/2010/main" val="11047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a:t>
            </a:fld>
            <a:endParaRPr lang="fr-FR"/>
          </a:p>
        </p:txBody>
      </p:sp>
    </p:spTree>
    <p:extLst>
      <p:ext uri="{BB962C8B-B14F-4D97-AF65-F5344CB8AC3E}">
        <p14:creationId xmlns:p14="http://schemas.microsoft.com/office/powerpoint/2010/main" val="232875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fr-FR" dirty="0"/>
              <a:t>Explique ici </a:t>
            </a:r>
          </a:p>
          <a:p>
            <a:pPr marL="0" marR="0" lvl="0" indent="0" algn="l" defTabSz="914400" rtl="0" eaLnBrk="1" fontAlgn="auto" latinLnBrk="0" hangingPunct="1">
              <a:lnSpc>
                <a:spcPct val="150000"/>
              </a:lnSpc>
              <a:spcBef>
                <a:spcPts val="0"/>
              </a:spcBef>
              <a:spcAft>
                <a:spcPts val="0"/>
              </a:spcAft>
              <a:buClrTx/>
              <a:buSzTx/>
              <a:buFontTx/>
              <a:buNone/>
              <a:tabLst/>
              <a:defRPr/>
            </a:pPr>
            <a:r>
              <a:rPr lang="fr-FR" dirty="0"/>
              <a:t>que chaque </a:t>
            </a:r>
            <a:r>
              <a:rPr lang="fr-FR" dirty="0" err="1"/>
              <a:t>paramétre</a:t>
            </a:r>
            <a:r>
              <a:rPr lang="fr-FR" dirty="0"/>
              <a:t> se traduit par "more </a:t>
            </a:r>
            <a:r>
              <a:rPr lang="fr-FR" dirty="0" err="1"/>
              <a:t>is</a:t>
            </a:r>
            <a:r>
              <a:rPr lang="fr-FR" dirty="0"/>
              <a:t> better"</a:t>
            </a:r>
          </a:p>
          <a:p>
            <a:pPr marL="0" marR="0" lvl="0" indent="0" algn="l" defTabSz="914400" rtl="0" eaLnBrk="1" fontAlgn="auto" latinLnBrk="0" hangingPunct="1">
              <a:lnSpc>
                <a:spcPct val="150000"/>
              </a:lnSpc>
              <a:spcBef>
                <a:spcPts val="0"/>
              </a:spcBef>
              <a:spcAft>
                <a:spcPts val="0"/>
              </a:spcAft>
              <a:buClrTx/>
              <a:buSzTx/>
              <a:buFontTx/>
              <a:buNone/>
              <a:tabLst/>
              <a:defRPr/>
            </a:pPr>
            <a:r>
              <a:rPr lang="fr-FR" dirty="0"/>
              <a:t>Que le jury comprenne que "plus y en a mieux c'est"</a:t>
            </a:r>
          </a:p>
          <a:p>
            <a:pPr marL="0" marR="0" lvl="0" indent="0" algn="l" defTabSz="914400" rtl="0" eaLnBrk="1" fontAlgn="auto" latinLnBrk="0" hangingPunct="1">
              <a:lnSpc>
                <a:spcPct val="150000"/>
              </a:lnSpc>
              <a:spcBef>
                <a:spcPts val="0"/>
              </a:spcBef>
              <a:spcAft>
                <a:spcPts val="0"/>
              </a:spcAft>
              <a:buClrTx/>
              <a:buSzTx/>
              <a:buFontTx/>
              <a:buNone/>
              <a:tabLst/>
              <a:defRPr/>
            </a:pPr>
            <a:r>
              <a:rPr lang="fr-FR" dirty="0"/>
              <a:t>Pour l'AB </a:t>
            </a:r>
            <a:r>
              <a:rPr lang="fr-FR" dirty="0" err="1"/>
              <a:t>tot</a:t>
            </a:r>
            <a:r>
              <a:rPr lang="fr-FR" dirty="0"/>
              <a:t>, BM </a:t>
            </a:r>
            <a:r>
              <a:rPr lang="fr-FR" dirty="0" err="1"/>
              <a:t>tot</a:t>
            </a:r>
            <a:r>
              <a:rPr lang="fr-FR" dirty="0"/>
              <a:t>, </a:t>
            </a:r>
            <a:r>
              <a:rPr lang="fr-FR" dirty="0" err="1"/>
              <a:t>riuchesse</a:t>
            </a:r>
            <a:r>
              <a:rPr lang="fr-FR" dirty="0"/>
              <a:t> ...</a:t>
            </a:r>
          </a:p>
          <a:p>
            <a:pPr>
              <a:lnSpc>
                <a:spcPct val="150000"/>
              </a:lnSpc>
            </a:pP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10</a:t>
            </a:fld>
            <a:endParaRPr lang="fr-FR"/>
          </a:p>
        </p:txBody>
      </p:sp>
    </p:spTree>
    <p:extLst>
      <p:ext uri="{BB962C8B-B14F-4D97-AF65-F5344CB8AC3E}">
        <p14:creationId xmlns:p14="http://schemas.microsoft.com/office/powerpoint/2010/main" val="106717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ANOVA du type II</a:t>
            </a:r>
          </a:p>
          <a:p>
            <a:r>
              <a:rPr lang="fr-FR" dirty="0"/>
              <a:t>Post-Hoc </a:t>
            </a:r>
          </a:p>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11</a:t>
            </a:fld>
            <a:endParaRPr lang="fr-FR"/>
          </a:p>
        </p:txBody>
      </p:sp>
    </p:spTree>
    <p:extLst>
      <p:ext uri="{BB962C8B-B14F-4D97-AF65-F5344CB8AC3E}">
        <p14:creationId xmlns:p14="http://schemas.microsoft.com/office/powerpoint/2010/main" val="1730877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L’abondance totale de l’année 2020 est 1,74 fois supérieure à 2017, 1,15 fois supérieure à 2018 et 1,78 fois supérieure à 2019 </a:t>
            </a: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12</a:t>
            </a:fld>
            <a:endParaRPr lang="fr-FR"/>
          </a:p>
        </p:txBody>
      </p:sp>
    </p:spTree>
    <p:extLst>
      <p:ext uri="{BB962C8B-B14F-4D97-AF65-F5344CB8AC3E}">
        <p14:creationId xmlns:p14="http://schemas.microsoft.com/office/powerpoint/2010/main" val="3989880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Ces interventions concernent tout travail effectué (binage, charrue, déchaumage, roulage). </a:t>
            </a:r>
            <a:endParaRPr lang="fr-FR" sz="1200" dirty="0"/>
          </a:p>
          <a:p>
            <a:r>
              <a:rPr lang="fr-FR" sz="1200" dirty="0"/>
              <a:t>La classe 0 à 3 interventions a significativement augmenté l’abondance des anéciques stricte de 1,32 fois comparé aux autres nombres d’interventions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distinguer les TCS en semi direct, les TCS sous couvert permanant et encore les TCS utilisant des engins rotatifs</a:t>
            </a: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13</a:t>
            </a:fld>
            <a:endParaRPr lang="fr-FR"/>
          </a:p>
        </p:txBody>
      </p:sp>
    </p:spTree>
    <p:extLst>
      <p:ext uri="{BB962C8B-B14F-4D97-AF65-F5344CB8AC3E}">
        <p14:creationId xmlns:p14="http://schemas.microsoft.com/office/powerpoint/2010/main" val="419237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Times New Roman" panose="02020603050405020304" pitchFamily="18" charset="0"/>
                <a:ea typeface="Calibri" panose="020F0502020204030204" pitchFamily="34" charset="0"/>
                <a:cs typeface="Times New Roman" panose="02020603050405020304" pitchFamily="18" charset="0"/>
              </a:rPr>
              <a:t>Réduction de la fragmentation et la décomposition de la matière organique à la surface du sol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Times New Roman" panose="02020603050405020304" pitchFamily="18" charset="0"/>
                <a:cs typeface="Times New Roman" panose="02020603050405020304" pitchFamily="18" charset="0"/>
              </a:rPr>
              <a:t> -&gt; Prédateurs de surface </a:t>
            </a:r>
            <a:r>
              <a:rPr lang="fr-FR" sz="1200" dirty="0">
                <a:solidFill>
                  <a:srgbClr val="FF0000"/>
                </a:solidFill>
                <a:latin typeface="Times New Roman" panose="02020603050405020304" pitchFamily="18" charset="0"/>
                <a:cs typeface="Times New Roman" panose="02020603050405020304" pitchFamily="18" charset="0"/>
              </a:rPr>
              <a:t>( donc Bio)</a:t>
            </a: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14</a:t>
            </a:fld>
            <a:endParaRPr lang="fr-FR"/>
          </a:p>
        </p:txBody>
      </p:sp>
    </p:spTree>
    <p:extLst>
      <p:ext uri="{BB962C8B-B14F-4D97-AF65-F5344CB8AC3E}">
        <p14:creationId xmlns:p14="http://schemas.microsoft.com/office/powerpoint/2010/main" val="958156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L’indice d’</a:t>
            </a:r>
            <a:r>
              <a:rPr lang="fr-FR" sz="1200" kern="1200" dirty="0" err="1">
                <a:solidFill>
                  <a:schemeClr val="tx1"/>
                </a:solidFill>
                <a:effectLst/>
                <a:latin typeface="+mn-lt"/>
                <a:ea typeface="+mn-ea"/>
                <a:cs typeface="+mn-cs"/>
              </a:rPr>
              <a:t>équitabilité</a:t>
            </a:r>
            <a:r>
              <a:rPr lang="fr-FR" sz="1200" kern="1200" dirty="0">
                <a:solidFill>
                  <a:schemeClr val="tx1"/>
                </a:solidFill>
                <a:effectLst/>
                <a:latin typeface="+mn-lt"/>
                <a:ea typeface="+mn-ea"/>
                <a:cs typeface="+mn-cs"/>
              </a:rPr>
              <a:t> permet de connaitre la répartition des abondances par taxon. Allant de 0 à 1, sa formule correspond au rapport entre H’ et </a:t>
            </a:r>
            <a:r>
              <a:rPr lang="fr-FR" sz="1200" kern="1200" dirty="0" err="1">
                <a:solidFill>
                  <a:schemeClr val="tx1"/>
                </a:solidFill>
                <a:effectLst/>
                <a:latin typeface="+mn-lt"/>
                <a:ea typeface="+mn-ea"/>
                <a:cs typeface="+mn-cs"/>
              </a:rPr>
              <a:t>Hmax</a:t>
            </a:r>
            <a:r>
              <a:rPr lang="fr-FR" sz="1200" kern="1200" dirty="0">
                <a:solidFill>
                  <a:schemeClr val="tx1"/>
                </a:solidFill>
                <a:effectLst/>
                <a:latin typeface="+mn-lt"/>
                <a:ea typeface="+mn-ea"/>
                <a:cs typeface="+mn-cs"/>
              </a:rPr>
              <a:t> : E = H’/</a:t>
            </a:r>
            <a:r>
              <a:rPr lang="fr-FR" sz="1200" kern="1200" dirty="0" err="1">
                <a:solidFill>
                  <a:schemeClr val="tx1"/>
                </a:solidFill>
                <a:effectLst/>
                <a:latin typeface="+mn-lt"/>
                <a:ea typeface="+mn-ea"/>
                <a:cs typeface="+mn-cs"/>
              </a:rPr>
              <a:t>Hmax</a:t>
            </a:r>
            <a:r>
              <a:rPr lang="fr-FR" sz="1200" kern="120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Plus l’</a:t>
            </a:r>
            <a:r>
              <a:rPr lang="fr-FR" sz="1200" b="0" i="0" kern="1200" dirty="0" err="1">
                <a:solidFill>
                  <a:schemeClr val="tx1"/>
                </a:solidFill>
                <a:effectLst/>
                <a:latin typeface="+mn-lt"/>
                <a:ea typeface="+mn-ea"/>
                <a:cs typeface="+mn-cs"/>
              </a:rPr>
              <a:t>équitabilité</a:t>
            </a:r>
            <a:r>
              <a:rPr lang="fr-FR" sz="1200" b="0" i="0" kern="1200" dirty="0">
                <a:solidFill>
                  <a:schemeClr val="tx1"/>
                </a:solidFill>
                <a:effectLst/>
                <a:latin typeface="+mn-lt"/>
                <a:ea typeface="+mn-ea"/>
                <a:cs typeface="+mn-cs"/>
              </a:rPr>
              <a:t> est proche de 1, plus les espèces sont </a:t>
            </a:r>
            <a:r>
              <a:rPr lang="fr-FR" sz="1200" b="0" i="0" kern="1200" dirty="0" err="1">
                <a:solidFill>
                  <a:schemeClr val="tx1"/>
                </a:solidFill>
                <a:effectLst/>
                <a:latin typeface="+mn-lt"/>
                <a:ea typeface="+mn-ea"/>
                <a:cs typeface="+mn-cs"/>
              </a:rPr>
              <a:t>équi</a:t>
            </a:r>
            <a:r>
              <a:rPr lang="fr-FR" sz="1200" b="0" i="0" kern="1200" dirty="0">
                <a:solidFill>
                  <a:schemeClr val="tx1"/>
                </a:solidFill>
                <a:effectLst/>
                <a:latin typeface="+mn-lt"/>
                <a:ea typeface="+mn-ea"/>
                <a:cs typeface="+mn-cs"/>
              </a:rPr>
              <a:t>-réparties, c’est-à-dire qu’elles présentent un nombre d’individus équivalent et qu’aucune d’elles n’est dominantes par rapport à l’autre</a:t>
            </a: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Il est donc important de discuter avec les agriculteurs et les conseiller agricoles des bienfaits de l’instauration des rotations longues et diversifier afin d’augmenter les communautés lombriciens et par la même occasion augmenter la production végétale.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FAUX ! C'est </a:t>
            </a:r>
            <a:r>
              <a:rPr lang="fr-FR" dirty="0" err="1"/>
              <a:t>bizarrre</a:t>
            </a:r>
            <a:r>
              <a:rPr lang="fr-FR" dirty="0"/>
              <a:t> ça</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Equitabilité</a:t>
            </a:r>
            <a:r>
              <a:rPr lang="fr-FR" dirty="0"/>
              <a:t> c'est la répartition des individus </a:t>
            </a:r>
            <a:r>
              <a:rPr lang="fr-FR" dirty="0" err="1"/>
              <a:t>entr</a:t>
            </a:r>
            <a:r>
              <a:rPr lang="fr-FR" dirty="0"/>
              <a:t> les espèces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ça veut juste dire que les individus sont mieux répartie équitablement et qu'il y a moins d'espèce qui dominent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on dit que la </a:t>
            </a:r>
            <a:r>
              <a:rPr lang="fr-FR" dirty="0" err="1"/>
              <a:t>communaute</a:t>
            </a:r>
            <a:r>
              <a:rPr lang="fr-FR" dirty="0"/>
              <a:t> est plus stable en cas de pression car il y a assez d'individu pour </a:t>
            </a:r>
            <a:r>
              <a:rPr lang="fr-FR" dirty="0" err="1"/>
              <a:t>resister</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15</a:t>
            </a:fld>
            <a:endParaRPr lang="fr-FR"/>
          </a:p>
        </p:txBody>
      </p:sp>
    </p:spTree>
    <p:extLst>
      <p:ext uri="{BB962C8B-B14F-4D97-AF65-F5344CB8AC3E}">
        <p14:creationId xmlns:p14="http://schemas.microsoft.com/office/powerpoint/2010/main" val="2978500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17</a:t>
            </a:fld>
            <a:endParaRPr lang="fr-FR"/>
          </a:p>
        </p:txBody>
      </p:sp>
    </p:spTree>
    <p:extLst>
      <p:ext uri="{BB962C8B-B14F-4D97-AF65-F5344CB8AC3E}">
        <p14:creationId xmlns:p14="http://schemas.microsoft.com/office/powerpoint/2010/main" val="24934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18</a:t>
            </a:fld>
            <a:endParaRPr lang="fr-FR"/>
          </a:p>
        </p:txBody>
      </p:sp>
    </p:spTree>
    <p:extLst>
      <p:ext uri="{BB962C8B-B14F-4D97-AF65-F5344CB8AC3E}">
        <p14:creationId xmlns:p14="http://schemas.microsoft.com/office/powerpoint/2010/main" val="4048957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19</a:t>
            </a:fld>
            <a:endParaRPr lang="fr-FR"/>
          </a:p>
        </p:txBody>
      </p:sp>
    </p:spTree>
    <p:extLst>
      <p:ext uri="{BB962C8B-B14F-4D97-AF65-F5344CB8AC3E}">
        <p14:creationId xmlns:p14="http://schemas.microsoft.com/office/powerpoint/2010/main" val="3470136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20</a:t>
            </a:fld>
            <a:endParaRPr lang="fr-FR"/>
          </a:p>
        </p:txBody>
      </p:sp>
    </p:spTree>
    <p:extLst>
      <p:ext uri="{BB962C8B-B14F-4D97-AF65-F5344CB8AC3E}">
        <p14:creationId xmlns:p14="http://schemas.microsoft.com/office/powerpoint/2010/main" val="53042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 notion de service écosystémique renvoie à la valeur (monétaire ou non) des écosystèmes, voire de la Nature en général, en ce sens que les écosystèmes fournissent à l'humanité des biens et services nécessaires à leur bien-être et à leur développement.</a:t>
            </a:r>
          </a:p>
          <a:p>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bioindicateur</a:t>
            </a:r>
            <a:r>
              <a:rPr lang="fr-FR" sz="1200" kern="1200" dirty="0">
                <a:solidFill>
                  <a:schemeClr val="tx1"/>
                </a:solidFill>
                <a:effectLst/>
                <a:latin typeface="+mn-lt"/>
                <a:ea typeface="+mn-ea"/>
                <a:cs typeface="+mn-cs"/>
              </a:rPr>
              <a:t>, est un indicateur constitué par une espèce végétale, fongique ou animal ou par un groupe d`espèces dont la présence ou l`état renseigne sur certaines caractéristiques écologiques </a:t>
            </a:r>
            <a:r>
              <a:rPr lang="fr-FR" sz="1200" kern="1200" baseline="0" dirty="0">
                <a:solidFill>
                  <a:schemeClr val="tx1"/>
                </a:solidFill>
                <a:effectLst/>
                <a:latin typeface="+mn-lt"/>
                <a:ea typeface="+mn-ea"/>
                <a:cs typeface="+mn-cs"/>
              </a:rPr>
              <a:t> </a:t>
            </a: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a:t>
            </a:fld>
            <a:endParaRPr lang="fr-FR"/>
          </a:p>
        </p:txBody>
      </p:sp>
    </p:spTree>
    <p:extLst>
      <p:ext uri="{BB962C8B-B14F-4D97-AF65-F5344CB8AC3E}">
        <p14:creationId xmlns:p14="http://schemas.microsoft.com/office/powerpoint/2010/main" val="1690176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21</a:t>
            </a:fld>
            <a:endParaRPr lang="fr-FR"/>
          </a:p>
        </p:txBody>
      </p:sp>
    </p:spTree>
    <p:extLst>
      <p:ext uri="{BB962C8B-B14F-4D97-AF65-F5344CB8AC3E}">
        <p14:creationId xmlns:p14="http://schemas.microsoft.com/office/powerpoint/2010/main" val="671342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22</a:t>
            </a:fld>
            <a:endParaRPr lang="fr-FR"/>
          </a:p>
        </p:txBody>
      </p:sp>
    </p:spTree>
    <p:extLst>
      <p:ext uri="{BB962C8B-B14F-4D97-AF65-F5344CB8AC3E}">
        <p14:creationId xmlns:p14="http://schemas.microsoft.com/office/powerpoint/2010/main" val="2857040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23</a:t>
            </a:fld>
            <a:endParaRPr lang="fr-FR"/>
          </a:p>
        </p:txBody>
      </p:sp>
    </p:spTree>
    <p:extLst>
      <p:ext uri="{BB962C8B-B14F-4D97-AF65-F5344CB8AC3E}">
        <p14:creationId xmlns:p14="http://schemas.microsoft.com/office/powerpoint/2010/main" val="800395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les agriculteurs choisissent les mêmes cultures ou inter-cultures en fonction de leurs rotations.  </a:t>
            </a:r>
          </a:p>
          <a:p>
            <a:r>
              <a:rPr lang="fr-FR" sz="1200" kern="1200" dirty="0">
                <a:solidFill>
                  <a:schemeClr val="tx1"/>
                </a:solidFill>
                <a:effectLst/>
                <a:latin typeface="+mn-lt"/>
                <a:ea typeface="+mn-ea"/>
                <a:cs typeface="+mn-cs"/>
              </a:rPr>
              <a:t>En effet, cela s’explique par le fait que le nombre de passages d’herbicides est plus important</a:t>
            </a:r>
          </a:p>
          <a:p>
            <a:r>
              <a:rPr lang="fr-FR" sz="1200" kern="1200" dirty="0">
                <a:solidFill>
                  <a:schemeClr val="tx1"/>
                </a:solidFill>
                <a:effectLst/>
                <a:latin typeface="+mn-lt"/>
                <a:ea typeface="+mn-ea"/>
                <a:cs typeface="+mn-cs"/>
              </a:rPr>
              <a:t>Le labour a une fréquence de travail du sol plus élevé que le TCS </a:t>
            </a: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25</a:t>
            </a:fld>
            <a:endParaRPr lang="fr-FR"/>
          </a:p>
        </p:txBody>
      </p:sp>
    </p:spTree>
    <p:extLst>
      <p:ext uri="{BB962C8B-B14F-4D97-AF65-F5344CB8AC3E}">
        <p14:creationId xmlns:p14="http://schemas.microsoft.com/office/powerpoint/2010/main" val="1587852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26</a:t>
            </a:fld>
            <a:endParaRPr lang="fr-FR"/>
          </a:p>
        </p:txBody>
      </p:sp>
    </p:spTree>
    <p:extLst>
      <p:ext uri="{BB962C8B-B14F-4D97-AF65-F5344CB8AC3E}">
        <p14:creationId xmlns:p14="http://schemas.microsoft.com/office/powerpoint/2010/main" val="1396871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27</a:t>
            </a:fld>
            <a:endParaRPr lang="fr-FR"/>
          </a:p>
        </p:txBody>
      </p:sp>
    </p:spTree>
    <p:extLst>
      <p:ext uri="{BB962C8B-B14F-4D97-AF65-F5344CB8AC3E}">
        <p14:creationId xmlns:p14="http://schemas.microsoft.com/office/powerpoint/2010/main" val="2991751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28</a:t>
            </a:fld>
            <a:endParaRPr lang="fr-FR"/>
          </a:p>
        </p:txBody>
      </p:sp>
    </p:spTree>
    <p:extLst>
      <p:ext uri="{BB962C8B-B14F-4D97-AF65-F5344CB8AC3E}">
        <p14:creationId xmlns:p14="http://schemas.microsoft.com/office/powerpoint/2010/main" val="423993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30</a:t>
            </a:fld>
            <a:endParaRPr lang="fr-FR"/>
          </a:p>
        </p:txBody>
      </p:sp>
    </p:spTree>
    <p:extLst>
      <p:ext uri="{BB962C8B-B14F-4D97-AF65-F5344CB8AC3E}">
        <p14:creationId xmlns:p14="http://schemas.microsoft.com/office/powerpoint/2010/main" val="23243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Compte tenu des rôles que joues les lombriciens,</a:t>
            </a:r>
            <a:r>
              <a:rPr lang="fr-FR" baseline="0" dirty="0"/>
              <a:t> il convient donc d’identifier les pratiques agricoles favorable à la biodiversité du sol</a:t>
            </a:r>
          </a:p>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a:t>
            </a:fld>
            <a:endParaRPr lang="fr-FR"/>
          </a:p>
        </p:txBody>
      </p:sp>
    </p:spTree>
    <p:extLst>
      <p:ext uri="{BB962C8B-B14F-4D97-AF65-F5344CB8AC3E}">
        <p14:creationId xmlns:p14="http://schemas.microsoft.com/office/powerpoint/2010/main" val="3213503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a:t>
            </a:fld>
            <a:endParaRPr lang="fr-FR"/>
          </a:p>
        </p:txBody>
      </p:sp>
    </p:spTree>
    <p:extLst>
      <p:ext uri="{BB962C8B-B14F-4D97-AF65-F5344CB8AC3E}">
        <p14:creationId xmlns:p14="http://schemas.microsoft.com/office/powerpoint/2010/main" val="1206544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a:t>
            </a:fld>
            <a:endParaRPr lang="fr-FR"/>
          </a:p>
        </p:txBody>
      </p:sp>
    </p:spTree>
    <p:extLst>
      <p:ext uri="{BB962C8B-B14F-4D97-AF65-F5344CB8AC3E}">
        <p14:creationId xmlns:p14="http://schemas.microsoft.com/office/powerpoint/2010/main" val="660720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6</a:t>
            </a:fld>
            <a:endParaRPr lang="fr-FR"/>
          </a:p>
        </p:txBody>
      </p:sp>
    </p:spTree>
    <p:extLst>
      <p:ext uri="{BB962C8B-B14F-4D97-AF65-F5344CB8AC3E}">
        <p14:creationId xmlns:p14="http://schemas.microsoft.com/office/powerpoint/2010/main" val="2591576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7</a:t>
            </a:fld>
            <a:endParaRPr lang="fr-FR"/>
          </a:p>
        </p:txBody>
      </p:sp>
    </p:spTree>
    <p:extLst>
      <p:ext uri="{BB962C8B-B14F-4D97-AF65-F5344CB8AC3E}">
        <p14:creationId xmlns:p14="http://schemas.microsoft.com/office/powerpoint/2010/main" val="345306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8</a:t>
            </a:fld>
            <a:endParaRPr lang="fr-FR"/>
          </a:p>
        </p:txBody>
      </p:sp>
    </p:spTree>
    <p:extLst>
      <p:ext uri="{BB962C8B-B14F-4D97-AF65-F5344CB8AC3E}">
        <p14:creationId xmlns:p14="http://schemas.microsoft.com/office/powerpoint/2010/main" val="1678815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9</a:t>
            </a:fld>
            <a:endParaRPr lang="fr-FR"/>
          </a:p>
        </p:txBody>
      </p:sp>
    </p:spTree>
    <p:extLst>
      <p:ext uri="{BB962C8B-B14F-4D97-AF65-F5344CB8AC3E}">
        <p14:creationId xmlns:p14="http://schemas.microsoft.com/office/powerpoint/2010/main" val="1858367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2AE47ECE-2A96-4A19-B649-7B23501948E3}" type="datetime1">
              <a:rPr lang="fr-FR" smtClean="0"/>
              <a:t>21/05/2024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2362500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0C05379-0D36-4C9C-942F-98B41017CB48}" type="datetime1">
              <a:rPr lang="fr-FR" smtClean="0"/>
              <a:t>21/05/2024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3950683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6B2420A-B766-4B6B-8B09-85A452782B99}" type="datetime1">
              <a:rPr lang="fr-FR" smtClean="0"/>
              <a:t>21/05/2024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1766865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AADDD5FF-025A-4F3C-BE8B-6E8206A0B715}" type="datetime1">
              <a:rPr lang="fr-FR" smtClean="0"/>
              <a:t>21/05/2024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1779624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3BAF4EB3-F940-473E-8B31-D2B24C54293B}" type="datetime1">
              <a:rPr lang="fr-FR" smtClean="0"/>
              <a:t>21/05/2024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2348019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D9106B73-EC0D-47F7-8EDA-0BDFE7511408}" type="datetime1">
              <a:rPr lang="fr-FR" smtClean="0"/>
              <a:t>21/05/2024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3830997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25E6C46A-0BD6-4FF2-B0AB-FAD86621BA90}" type="datetime1">
              <a:rPr lang="fr-FR" smtClean="0"/>
              <a:t>21/05/2024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339351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0FC3E095-4AF8-4AEB-A180-A0F08E506571}" type="datetime1">
              <a:rPr lang="fr-FR" smtClean="0"/>
              <a:t>21/05/2024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395092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E436F96-B716-4E72-839D-A409D5A9993C}" type="datetime1">
              <a:rPr lang="fr-FR" smtClean="0"/>
              <a:t>21/05/2024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201858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5ED8B87B-C330-42B5-8620-562D03AB68F3}" type="datetime1">
              <a:rPr lang="fr-FR" smtClean="0"/>
              <a:t>21/05/2024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1931852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4F877FB-61B9-45DC-95A0-EE2C58FF5514}" type="datetime1">
              <a:rPr lang="fr-FR" smtClean="0"/>
              <a:t>21/05/2024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302422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D221-2A23-4A13-8E1E-CD2C7DA39B0D}" type="datetime1">
              <a:rPr lang="fr-FR" smtClean="0"/>
              <a:t>21/05/2024</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E963B7-37A0-4AC9-95FB-AD85C5B13107}" type="slidenum">
              <a:rPr lang="fr-FR" smtClean="0"/>
              <a:t>‹N°›</a:t>
            </a:fld>
            <a:endParaRPr lang="fr-FR"/>
          </a:p>
        </p:txBody>
      </p:sp>
    </p:spTree>
    <p:extLst>
      <p:ext uri="{BB962C8B-B14F-4D97-AF65-F5344CB8AC3E}">
        <p14:creationId xmlns:p14="http://schemas.microsoft.com/office/powerpoint/2010/main" val="226696050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27.gif"/><Relationship Id="rId5" Type="http://schemas.openxmlformats.org/officeDocument/2006/relationships/diagramQuickStyle" Target="../diagrams/quickStyle9.xml"/><Relationship Id="rId10" Type="http://schemas.openxmlformats.org/officeDocument/2006/relationships/image" Target="../media/image26.png"/><Relationship Id="rId4" Type="http://schemas.openxmlformats.org/officeDocument/2006/relationships/diagramLayout" Target="../diagrams/layout9.xml"/><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33.png"/><Relationship Id="rId4" Type="http://schemas.openxmlformats.org/officeDocument/2006/relationships/diagramLayout" Target="../diagrams/layout12.xml"/><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35.png"/><Relationship Id="rId4" Type="http://schemas.openxmlformats.org/officeDocument/2006/relationships/diagramLayout" Target="../diagrams/layout13.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image" Target="../media/image34.png"/><Relationship Id="rId5" Type="http://schemas.openxmlformats.org/officeDocument/2006/relationships/diagramQuickStyle" Target="../diagrams/quickStyle14.xml"/><Relationship Id="rId10" Type="http://schemas.openxmlformats.org/officeDocument/2006/relationships/image" Target="../media/image31.png"/><Relationship Id="rId4" Type="http://schemas.openxmlformats.org/officeDocument/2006/relationships/diagramLayout" Target="../diagrams/layout14.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6.png"/><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diagramDrawing" Target="../diagrams/drawing1.xml"/><Relationship Id="rId5" Type="http://schemas.openxmlformats.org/officeDocument/2006/relationships/image" Target="../media/image8.jpeg"/><Relationship Id="rId10" Type="http://schemas.openxmlformats.org/officeDocument/2006/relationships/diagramColors" Target="../diagrams/colors1.xml"/><Relationship Id="rId4" Type="http://schemas.openxmlformats.org/officeDocument/2006/relationships/image" Target="../media/image7.png"/><Relationship Id="rId9"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agriculture.gouv.fr/ecophyto" TargetMode="External"/><Relationship Id="rId13" Type="http://schemas.openxmlformats.org/officeDocument/2006/relationships/hyperlink" Target="https://www.supagro.fr/ress-pepites/Opale/ServicesEco/co/ServicesEcosystemique.html" TargetMode="External"/><Relationship Id="rId3" Type="http://schemas.openxmlformats.org/officeDocument/2006/relationships/hyperlink" Target="https://doi.org/10.1016/0038-0717(92)90162-Q" TargetMode="External"/><Relationship Id="rId7" Type="http://schemas.openxmlformats.org/officeDocument/2006/relationships/hyperlink" Target="https://chlorofil.fr/diplomes/certifs-reglementes/certiphyto" TargetMode="External"/><Relationship Id="rId12" Type="http://schemas.openxmlformats.org/officeDocument/2006/relationships/hyperlink" Target="https://www.agencebio.org/vos-outils/les-chiffres-cl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vie-publique.fr/actualite/dossier/grenelle-an/grenelle-environnement-an-apres.html" TargetMode="External"/><Relationship Id="rId11" Type="http://schemas.openxmlformats.org/officeDocument/2006/relationships/hyperlink" Target="https://agriculture.gouv.fr/indicateur-de-frequence-de-traitements-phytosanitaires-ift" TargetMode="External"/><Relationship Id="rId5" Type="http://schemas.openxmlformats.org/officeDocument/2006/relationships/hyperlink" Target="https://fr.wikipedia.org/wiki/Accords_de_Grenelle" TargetMode="External"/><Relationship Id="rId15" Type="http://schemas.openxmlformats.org/officeDocument/2006/relationships/hyperlink" Target="http://www.fao.org/ag/fr/magazine/faogapfr.pdf" TargetMode="External"/><Relationship Id="rId10" Type="http://schemas.openxmlformats.org/officeDocument/2006/relationships/hyperlink" Target="http://www.ecophytopic.fr/sites/default/files/20160120_ReferentielDEPHY_v20final.pdf" TargetMode="External"/><Relationship Id="rId4" Type="http://schemas.openxmlformats.org/officeDocument/2006/relationships/hyperlink" Target="https://agriculture.gouv.fr/le-reseau-dephy-quest-ce-que-cest" TargetMode="External"/><Relationship Id="rId9" Type="http://schemas.openxmlformats.org/officeDocument/2006/relationships/hyperlink" Target="https://agriculture.gouv.fr/sites/minagri/files/151022_ecophyto.pdf" TargetMode="External"/><Relationship Id="rId14" Type="http://schemas.openxmlformats.org/officeDocument/2006/relationships/hyperlink" Target="https://ecobiosoil.univ-rennes1.fr/e107_files/downloads/OPVT_Mieux_connaitre_les_VDT.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chart" Target="../charts/chart1.xml"/><Relationship Id="rId7" Type="http://schemas.openxmlformats.org/officeDocument/2006/relationships/diagramQuickStyle" Target="../diagrams/quickStyle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40.emf"/><Relationship Id="rId9" Type="http://schemas.microsoft.com/office/2007/relationships/diagramDrawing" Target="../diagrams/drawing17.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image" Target="../media/image44.png"/><Relationship Id="rId5" Type="http://schemas.openxmlformats.org/officeDocument/2006/relationships/diagramQuickStyle" Target="../diagrams/quickStyle18.xml"/><Relationship Id="rId10" Type="http://schemas.openxmlformats.org/officeDocument/2006/relationships/image" Target="../media/image43.png"/><Relationship Id="rId4" Type="http://schemas.openxmlformats.org/officeDocument/2006/relationships/diagramLayout" Target="../diagrams/layout18.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10" Type="http://schemas.openxmlformats.org/officeDocument/2006/relationships/image" Target="../media/image46.png"/><Relationship Id="rId4" Type="http://schemas.openxmlformats.org/officeDocument/2006/relationships/diagramLayout" Target="../diagrams/layout19.xml"/><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image" Target="../media/image43.png"/><Relationship Id="rId4" Type="http://schemas.openxmlformats.org/officeDocument/2006/relationships/diagramLayout" Target="../diagrams/layout20.xml"/><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g"/><Relationship Id="rId1" Type="http://schemas.openxmlformats.org/officeDocument/2006/relationships/slideLayout" Target="../slideLayouts/slideLayout7.xml"/><Relationship Id="rId4" Type="http://schemas.openxmlformats.org/officeDocument/2006/relationships/image" Target="../media/image57.jp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2.png"/><Relationship Id="rId7" Type="http://schemas.openxmlformats.org/officeDocument/2006/relationships/diagramLayout" Target="../diagrams/layout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14.png"/><Relationship Id="rId10" Type="http://schemas.microsoft.com/office/2007/relationships/diagramDrawing" Target="../diagrams/drawing4.xml"/><Relationship Id="rId4" Type="http://schemas.openxmlformats.org/officeDocument/2006/relationships/image" Target="../media/image13.png"/><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2.pn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9.png"/><Relationship Id="rId5" Type="http://schemas.openxmlformats.org/officeDocument/2006/relationships/diagramQuickStyle" Target="../diagrams/quickStyle7.xml"/><Relationship Id="rId10" Type="http://schemas.openxmlformats.org/officeDocument/2006/relationships/image" Target="../media/image18.png"/><Relationship Id="rId4" Type="http://schemas.openxmlformats.org/officeDocument/2006/relationships/diagramLayout" Target="../diagrams/layout7.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20.png"/><Relationship Id="rId7" Type="http://schemas.openxmlformats.org/officeDocument/2006/relationships/diagramData" Target="../diagrams/data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11" Type="http://schemas.microsoft.com/office/2007/relationships/diagramDrawing" Target="../diagrams/drawing8.xml"/><Relationship Id="rId5" Type="http://schemas.openxmlformats.org/officeDocument/2006/relationships/image" Target="../media/image22.png"/><Relationship Id="rId10" Type="http://schemas.openxmlformats.org/officeDocument/2006/relationships/diagramColors" Target="../diagrams/colors8.xml"/><Relationship Id="rId4" Type="http://schemas.openxmlformats.org/officeDocument/2006/relationships/image" Target="../media/image21.png"/><Relationship Id="rId9"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985782" y="1295704"/>
            <a:ext cx="9982870" cy="1391268"/>
          </a:xfrm>
        </p:spPr>
        <p:txBody>
          <a:bodyPr>
            <a:noAutofit/>
          </a:bodyPr>
          <a:lstStyle/>
          <a:p>
            <a:pPr algn="ctr">
              <a:lnSpc>
                <a:spcPct val="150000"/>
              </a:lnSpc>
            </a:pPr>
            <a:r>
              <a:rPr lang="fr-FR" sz="2800" b="1" dirty="0">
                <a:solidFill>
                  <a:schemeClr val="tx1"/>
                </a:solidFill>
              </a:rPr>
              <a:t>Étude des effets des pratiques agricoles sur les communautés lombriciennes dans les réseaux DEPHY Bretagne et Centre</a:t>
            </a:r>
          </a:p>
        </p:txBody>
      </p:sp>
      <p:sp>
        <p:nvSpPr>
          <p:cNvPr id="4" name="Rectangle 3"/>
          <p:cNvSpPr/>
          <p:nvPr/>
        </p:nvSpPr>
        <p:spPr>
          <a:xfrm>
            <a:off x="5977217" y="3244334"/>
            <a:ext cx="237566" cy="369332"/>
          </a:xfrm>
          <a:prstGeom prst="rect">
            <a:avLst/>
          </a:prstGeom>
        </p:spPr>
        <p:txBody>
          <a:bodyPr wrap="none">
            <a:spAutoFit/>
          </a:bodyPr>
          <a:lstStyle/>
          <a:p>
            <a:r>
              <a:rPr lang="fr-FR" b="0" dirty="0">
                <a:effectLst/>
              </a:rPr>
              <a:t> </a:t>
            </a:r>
            <a:endParaRPr lang="fr-FR" dirty="0"/>
          </a:p>
        </p:txBody>
      </p:sp>
      <p:sp>
        <p:nvSpPr>
          <p:cNvPr id="7" name="Rectangle 6"/>
          <p:cNvSpPr/>
          <p:nvPr/>
        </p:nvSpPr>
        <p:spPr>
          <a:xfrm>
            <a:off x="5977217" y="3244334"/>
            <a:ext cx="237566" cy="369332"/>
          </a:xfrm>
          <a:prstGeom prst="rect">
            <a:avLst/>
          </a:prstGeom>
        </p:spPr>
        <p:txBody>
          <a:bodyPr wrap="none">
            <a:spAutoFit/>
          </a:bodyPr>
          <a:lstStyle/>
          <a:p>
            <a:r>
              <a:rPr lang="fr-FR" b="0" dirty="0">
                <a:effectLst/>
              </a:rPr>
              <a:t> </a:t>
            </a:r>
            <a:endParaRPr lang="fr-FR" dirty="0"/>
          </a:p>
        </p:txBody>
      </p:sp>
      <p:sp>
        <p:nvSpPr>
          <p:cNvPr id="12" name="Rectangle 11"/>
          <p:cNvSpPr/>
          <p:nvPr/>
        </p:nvSpPr>
        <p:spPr>
          <a:xfrm>
            <a:off x="7495656" y="5927921"/>
            <a:ext cx="4142425" cy="1200329"/>
          </a:xfrm>
          <a:prstGeom prst="rect">
            <a:avLst/>
          </a:prstGeom>
        </p:spPr>
        <p:txBody>
          <a:bodyPr wrap="square">
            <a:spAutoFit/>
          </a:bodyPr>
          <a:lstStyle/>
          <a:p>
            <a:pPr algn="ctr"/>
            <a:r>
              <a:rPr lang="fr-FR" dirty="0"/>
              <a:t>LICENCE PROFESSIONNELLE </a:t>
            </a:r>
          </a:p>
          <a:p>
            <a:pPr algn="ctr"/>
            <a:r>
              <a:rPr lang="fr-FR" dirty="0"/>
              <a:t>PARTAGER </a:t>
            </a:r>
          </a:p>
          <a:p>
            <a:pPr algn="ctr"/>
            <a:r>
              <a:rPr lang="fr-FR" dirty="0"/>
              <a:t>Les métiers de l’Agro-Ecologie</a:t>
            </a:r>
          </a:p>
          <a:p>
            <a:pPr algn="ctr"/>
            <a:endParaRPr lang="fr-FR" b="0" i="0" u="none" strike="noStrike" dirty="0">
              <a:solidFill>
                <a:srgbClr val="000000"/>
              </a:solidFill>
              <a:effectLst/>
              <a:latin typeface="Calibri" panose="020F0502020204030204" pitchFamily="34" charset="0"/>
            </a:endParaRPr>
          </a:p>
        </p:txBody>
      </p:sp>
      <p:sp>
        <p:nvSpPr>
          <p:cNvPr id="11" name="Rectangle 10"/>
          <p:cNvSpPr/>
          <p:nvPr/>
        </p:nvSpPr>
        <p:spPr>
          <a:xfrm>
            <a:off x="155952" y="4983259"/>
            <a:ext cx="5389873" cy="369332"/>
          </a:xfrm>
          <a:prstGeom prst="rect">
            <a:avLst/>
          </a:prstGeom>
        </p:spPr>
        <p:txBody>
          <a:bodyPr wrap="none">
            <a:spAutoFit/>
          </a:bodyPr>
          <a:lstStyle/>
          <a:p>
            <a:r>
              <a:rPr lang="fr-FR" b="1" u="sng" dirty="0"/>
              <a:t>Maîtres de stage: </a:t>
            </a:r>
            <a:r>
              <a:rPr lang="fr-FR" i="1" dirty="0"/>
              <a:t> Kevin HOEFFNER et  Daniel CLUZEAU </a:t>
            </a:r>
            <a:endParaRPr lang="fr-FR" dirty="0"/>
          </a:p>
        </p:txBody>
      </p:sp>
      <p:sp>
        <p:nvSpPr>
          <p:cNvPr id="13" name="Rectangle 12"/>
          <p:cNvSpPr/>
          <p:nvPr/>
        </p:nvSpPr>
        <p:spPr>
          <a:xfrm>
            <a:off x="155952" y="5270479"/>
            <a:ext cx="4362092" cy="369332"/>
          </a:xfrm>
          <a:prstGeom prst="rect">
            <a:avLst/>
          </a:prstGeom>
        </p:spPr>
        <p:txBody>
          <a:bodyPr wrap="none">
            <a:spAutoFit/>
          </a:bodyPr>
          <a:lstStyle/>
          <a:p>
            <a:r>
              <a:rPr lang="fr-FR" b="1" u="sng" dirty="0"/>
              <a:t>Supervision technique: </a:t>
            </a:r>
            <a:r>
              <a:rPr lang="fr-FR" i="1" dirty="0"/>
              <a:t>Lola MORAND</a:t>
            </a:r>
            <a:endParaRPr lang="fr-FR" dirty="0"/>
          </a:p>
        </p:txBody>
      </p:sp>
      <p:grpSp>
        <p:nvGrpSpPr>
          <p:cNvPr id="10" name="Groupe 26"/>
          <p:cNvGrpSpPr>
            <a:grpSpLocks noChangeAspect="1"/>
          </p:cNvGrpSpPr>
          <p:nvPr/>
        </p:nvGrpSpPr>
        <p:grpSpPr bwMode="auto">
          <a:xfrm>
            <a:off x="644701" y="162522"/>
            <a:ext cx="10897535" cy="1134875"/>
            <a:chOff x="-245741" y="-4195"/>
            <a:chExt cx="7105012" cy="1079052"/>
          </a:xfrm>
        </p:grpSpPr>
        <p:pic>
          <p:nvPicPr>
            <p:cNvPr id="2051" name="Image 4" descr="Une image contenant objet, alimentation, horloge, grand&#10;&#10;Description générée automatiqu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1" y="170201"/>
              <a:ext cx="3537783" cy="59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Image 10" descr="Une image contenant dessin&#10;&#10;Description générée automatiqu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448" y="-4195"/>
              <a:ext cx="1363451" cy="107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e 4"/>
            <p:cNvGrpSpPr>
              <a:grpSpLocks/>
            </p:cNvGrpSpPr>
            <p:nvPr/>
          </p:nvGrpSpPr>
          <p:grpSpPr bwMode="auto">
            <a:xfrm>
              <a:off x="3371850" y="0"/>
              <a:ext cx="1637730" cy="851243"/>
              <a:chOff x="0" y="-142875"/>
              <a:chExt cx="1637730" cy="851243"/>
            </a:xfrm>
          </p:grpSpPr>
          <p:sp>
            <p:nvSpPr>
              <p:cNvPr id="15" name="Zone de texte 7"/>
              <p:cNvSpPr txBox="1">
                <a:spLocks noChangeArrowheads="1"/>
              </p:cNvSpPr>
              <p:nvPr/>
            </p:nvSpPr>
            <p:spPr bwMode="auto">
              <a:xfrm>
                <a:off x="220410" y="289272"/>
                <a:ext cx="1417320" cy="41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fr-FR" altLang="fr-FR" sz="900" b="1" i="1" u="none" strike="noStrike" cap="none" normalizeH="0" baseline="0" dirty="0">
                    <a:ln>
                      <a:noFill/>
                    </a:ln>
                    <a:solidFill>
                      <a:schemeClr val="tx1"/>
                    </a:solidFill>
                    <a:effectLst/>
                    <a:latin typeface="Candara" panose="020E0502030303020204" pitchFamily="34" charset="0"/>
                  </a:rPr>
                  <a:t>U. F. R.</a:t>
                </a:r>
              </a:p>
              <a:p>
                <a:pPr marL="0" marR="0" lvl="0" indent="0" algn="ctr" defTabSz="914400" rtl="0" eaLnBrk="0" fontAlgn="base" latinLnBrk="0" hangingPunct="0">
                  <a:lnSpc>
                    <a:spcPct val="100000"/>
                  </a:lnSpc>
                  <a:spcBef>
                    <a:spcPct val="0"/>
                  </a:spcBef>
                  <a:spcAft>
                    <a:spcPts val="800"/>
                  </a:spcAft>
                  <a:buClrTx/>
                  <a:buSzTx/>
                  <a:buFontTx/>
                  <a:buNone/>
                  <a:tabLst/>
                </a:pPr>
                <a:r>
                  <a:rPr kumimoji="0" lang="fr-FR" altLang="fr-FR" sz="900" b="1" i="1" u="none" strike="noStrike" cap="none" normalizeH="0" baseline="0" dirty="0">
                    <a:ln>
                      <a:noFill/>
                    </a:ln>
                    <a:solidFill>
                      <a:schemeClr val="tx1"/>
                    </a:solidFill>
                    <a:effectLst/>
                    <a:latin typeface="Candara" panose="020E0502030303020204" pitchFamily="34" charset="0"/>
                  </a:rPr>
                  <a:t>Sciences de la Vie</a:t>
                </a:r>
              </a:p>
              <a:p>
                <a:pPr marL="0" marR="0" lvl="0" indent="0" algn="ctr" defTabSz="914400" rtl="0" eaLnBrk="0" fontAlgn="base" latinLnBrk="0" hangingPunct="0">
                  <a:lnSpc>
                    <a:spcPct val="100000"/>
                  </a:lnSpc>
                  <a:spcBef>
                    <a:spcPct val="0"/>
                  </a:spcBef>
                  <a:spcAft>
                    <a:spcPts val="800"/>
                  </a:spcAft>
                  <a:buClrTx/>
                  <a:buSzTx/>
                  <a:buFontTx/>
                  <a:buNone/>
                  <a:tabLst/>
                </a:pPr>
                <a:r>
                  <a:rPr kumimoji="0" lang="fr-FR" altLang="fr-FR" sz="900" b="1" i="1" u="none" strike="noStrike" cap="none" normalizeH="0" baseline="0" dirty="0">
                    <a:ln>
                      <a:noFill/>
                    </a:ln>
                    <a:solidFill>
                      <a:schemeClr val="tx1"/>
                    </a:solidFill>
                    <a:effectLst/>
                    <a:latin typeface="Candara" panose="020E0502030303020204" pitchFamily="34" charset="0"/>
                  </a:rPr>
                  <a:t>Et de l’Environnement</a:t>
                </a:r>
                <a:endParaRPr kumimoji="0" lang="fr-FR" altLang="fr-FR" sz="1100" b="0" i="0" u="none" strike="noStrike" cap="none" normalizeH="0" baseline="0" dirty="0">
                  <a:ln>
                    <a:noFill/>
                  </a:ln>
                  <a:solidFill>
                    <a:schemeClr val="tx1"/>
                  </a:solidFill>
                  <a:effectLst/>
                  <a:latin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55" name="Imag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2875"/>
                <a:ext cx="790184" cy="511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2056" name="Imag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7900" y="-4195"/>
              <a:ext cx="801371" cy="96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ZoneTexte 4"/>
          <p:cNvSpPr txBox="1"/>
          <p:nvPr/>
        </p:nvSpPr>
        <p:spPr>
          <a:xfrm>
            <a:off x="4347168" y="4207875"/>
            <a:ext cx="5219700" cy="523220"/>
          </a:xfrm>
          <a:prstGeom prst="rect">
            <a:avLst/>
          </a:prstGeom>
          <a:noFill/>
        </p:spPr>
        <p:txBody>
          <a:bodyPr wrap="square" rtlCol="0">
            <a:spAutoFit/>
          </a:bodyPr>
          <a:lstStyle/>
          <a:p>
            <a:r>
              <a:rPr lang="fr-FR" sz="2800" b="1" dirty="0"/>
              <a:t>Abdourahmane DIALLO</a:t>
            </a:r>
          </a:p>
        </p:txBody>
      </p:sp>
      <p:pic>
        <p:nvPicPr>
          <p:cNvPr id="6" name="Image 5"/>
          <p:cNvPicPr>
            <a:picLocks noChangeAspect="1"/>
          </p:cNvPicPr>
          <p:nvPr/>
        </p:nvPicPr>
        <p:blipFill>
          <a:blip r:embed="rId7"/>
          <a:stretch>
            <a:fillRect/>
          </a:stretch>
        </p:blipFill>
        <p:spPr>
          <a:xfrm>
            <a:off x="308352" y="2673788"/>
            <a:ext cx="11570235" cy="1510424"/>
          </a:xfrm>
          <a:prstGeom prst="rect">
            <a:avLst/>
          </a:prstGeom>
        </p:spPr>
      </p:pic>
      <p:sp>
        <p:nvSpPr>
          <p:cNvPr id="2" name="Espace réservé du numéro de diapositive 1"/>
          <p:cNvSpPr>
            <a:spLocks noGrp="1"/>
          </p:cNvSpPr>
          <p:nvPr>
            <p:ph type="sldNum" sz="quarter" idx="12"/>
          </p:nvPr>
        </p:nvSpPr>
        <p:spPr/>
        <p:txBody>
          <a:bodyPr/>
          <a:lstStyle/>
          <a:p>
            <a:fld id="{E8E963B7-37A0-4AC9-95FB-AD85C5B13107}" type="slidenum">
              <a:rPr lang="fr-FR" smtClean="0"/>
              <a:t>1</a:t>
            </a:fld>
            <a:endParaRPr lang="fr-FR"/>
          </a:p>
        </p:txBody>
      </p:sp>
      <p:sp>
        <p:nvSpPr>
          <p:cNvPr id="8" name="Rectangle 7"/>
          <p:cNvSpPr/>
          <p:nvPr/>
        </p:nvSpPr>
        <p:spPr>
          <a:xfrm>
            <a:off x="6934200" y="4941709"/>
            <a:ext cx="6096000" cy="410882"/>
          </a:xfrm>
          <a:prstGeom prst="rect">
            <a:avLst/>
          </a:prstGeom>
        </p:spPr>
        <p:txBody>
          <a:bodyPr>
            <a:spAutoFit/>
          </a:bodyPr>
          <a:lstStyle/>
          <a:p>
            <a:pPr algn="ctr">
              <a:lnSpc>
                <a:spcPct val="115000"/>
              </a:lnSpc>
              <a:spcAft>
                <a:spcPts val="800"/>
              </a:spcAft>
              <a:tabLst>
                <a:tab pos="2600325" algn="l"/>
              </a:tabLst>
            </a:pPr>
            <a:r>
              <a:rPr lang="fr-FR" b="1" dirty="0">
                <a:ea typeface="Calibri" panose="020F0502020204030204" pitchFamily="34" charset="0"/>
                <a:cs typeface="Times New Roman" panose="02020603050405020304" pitchFamily="18" charset="0"/>
              </a:rPr>
              <a:t>Correspondant universitaire:</a:t>
            </a:r>
            <a:r>
              <a:rPr lang="fr-FR" dirty="0">
                <a:ea typeface="Calibri" panose="020F0502020204030204" pitchFamily="34" charset="0"/>
                <a:cs typeface="Times New Roman" panose="02020603050405020304" pitchFamily="18" charset="0"/>
              </a:rPr>
              <a:t> </a:t>
            </a:r>
            <a:r>
              <a:rPr lang="fr-FR" dirty="0" err="1">
                <a:solidFill>
                  <a:srgbClr val="000000"/>
                </a:solidFill>
                <a:ea typeface="Calibri" panose="020F0502020204030204" pitchFamily="34" charset="0"/>
              </a:rPr>
              <a:t>Guénola</a:t>
            </a:r>
            <a:r>
              <a:rPr lang="fr-FR" dirty="0">
                <a:solidFill>
                  <a:srgbClr val="000000"/>
                </a:solidFill>
                <a:ea typeface="Calibri" panose="020F0502020204030204" pitchFamily="34" charset="0"/>
              </a:rPr>
              <a:t> PERES</a:t>
            </a:r>
            <a:endParaRPr lang="fr-FR" dirty="0"/>
          </a:p>
        </p:txBody>
      </p:sp>
      <p:sp>
        <p:nvSpPr>
          <p:cNvPr id="9" name="Rectangle 8"/>
          <p:cNvSpPr/>
          <p:nvPr/>
        </p:nvSpPr>
        <p:spPr>
          <a:xfrm>
            <a:off x="309794" y="5888091"/>
            <a:ext cx="7589606" cy="790473"/>
          </a:xfrm>
          <a:prstGeom prst="rect">
            <a:avLst/>
          </a:prstGeom>
        </p:spPr>
        <p:txBody>
          <a:bodyPr wrap="square">
            <a:spAutoFit/>
          </a:bodyPr>
          <a:lstStyle/>
          <a:p>
            <a:pPr>
              <a:lnSpc>
                <a:spcPct val="115000"/>
              </a:lnSpc>
              <a:spcAft>
                <a:spcPts val="800"/>
              </a:spcAft>
              <a:tabLst>
                <a:tab pos="2600325" algn="l"/>
              </a:tabLst>
            </a:pPr>
            <a:r>
              <a:rPr lang="fr-FR" b="1" dirty="0">
                <a:latin typeface="Times New Roman" panose="02020603050405020304" pitchFamily="18" charset="0"/>
                <a:ea typeface="Calibri" panose="020F0502020204030204" pitchFamily="34" charset="0"/>
                <a:cs typeface="Times New Roman" panose="02020603050405020304" pitchFamily="18" charset="0"/>
              </a:rPr>
              <a:t>Structure d’accueil: </a:t>
            </a:r>
            <a:r>
              <a:rPr lang="fr-FR" dirty="0">
                <a:latin typeface="Times New Roman" panose="02020603050405020304" pitchFamily="18" charset="0"/>
                <a:ea typeface="Calibri" panose="020F0502020204030204" pitchFamily="34" charset="0"/>
              </a:rPr>
              <a:t>UMR 6553 ECOBIO 	           	</a:t>
            </a:r>
          </a:p>
          <a:p>
            <a:pPr>
              <a:spcAft>
                <a:spcPts val="800"/>
              </a:spcAft>
              <a:tabLst>
                <a:tab pos="2600325" algn="l"/>
              </a:tabLst>
            </a:pPr>
            <a:r>
              <a:rPr lang="fr-FR" dirty="0">
                <a:latin typeface="Times New Roman" panose="02020603050405020304" pitchFamily="18" charset="0"/>
                <a:ea typeface="Calibri" panose="020F0502020204030204" pitchFamily="34" charset="0"/>
              </a:rPr>
              <a:t>                              (Université de Rennes1 et CNRS)</a:t>
            </a:r>
            <a:endParaRPr lang="fr-FR" dirty="0"/>
          </a:p>
        </p:txBody>
      </p:sp>
    </p:spTree>
    <p:extLst>
      <p:ext uri="{BB962C8B-B14F-4D97-AF65-F5344CB8AC3E}">
        <p14:creationId xmlns:p14="http://schemas.microsoft.com/office/powerpoint/2010/main" val="36673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46869" y="828624"/>
            <a:ext cx="11225639" cy="584775"/>
          </a:xfrm>
          <a:prstGeom prst="rect">
            <a:avLst/>
          </a:prstGeom>
          <a:noFill/>
        </p:spPr>
        <p:txBody>
          <a:bodyPr wrap="square" rtlCol="0">
            <a:spAutoFit/>
          </a:bodyPr>
          <a:lstStyle/>
          <a:p>
            <a:r>
              <a:rPr lang="fr-FR" sz="3200" b="1" dirty="0"/>
              <a:t>Méthode de détermination des lombriciens</a:t>
            </a:r>
          </a:p>
        </p:txBody>
      </p:sp>
      <p:graphicFrame>
        <p:nvGraphicFramePr>
          <p:cNvPr id="22" name="Diagramme 21"/>
          <p:cNvGraphicFramePr>
            <a:graphicFrameLocks noChangeAspect="1"/>
          </p:cNvGraphicFramePr>
          <p:nvPr>
            <p:extLst>
              <p:ext uri="{D42A27DB-BD31-4B8C-83A1-F6EECF244321}">
                <p14:modId xmlns:p14="http://schemas.microsoft.com/office/powerpoint/2010/main" val="2969216011"/>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 name="ZoneTexte 37"/>
          <p:cNvSpPr txBox="1"/>
          <p:nvPr/>
        </p:nvSpPr>
        <p:spPr>
          <a:xfrm>
            <a:off x="676712" y="1413399"/>
            <a:ext cx="1598185" cy="369332"/>
          </a:xfrm>
          <a:prstGeom prst="rect">
            <a:avLst/>
          </a:prstGeom>
          <a:solidFill>
            <a:schemeClr val="accent1"/>
          </a:solidFill>
        </p:spPr>
        <p:txBody>
          <a:bodyPr wrap="square" rtlCol="0">
            <a:spAutoFit/>
          </a:bodyPr>
          <a:lstStyle/>
          <a:p>
            <a:r>
              <a:rPr lang="fr-FR" b="1" dirty="0">
                <a:solidFill>
                  <a:schemeClr val="bg1"/>
                </a:solidFill>
              </a:rPr>
              <a:t>Au laboratoire</a:t>
            </a:r>
          </a:p>
        </p:txBody>
      </p:sp>
      <p:sp>
        <p:nvSpPr>
          <p:cNvPr id="16" name="Espace réservé du numéro de diapositive 15"/>
          <p:cNvSpPr>
            <a:spLocks noGrp="1"/>
          </p:cNvSpPr>
          <p:nvPr>
            <p:ph type="sldNum" sz="quarter" idx="12"/>
          </p:nvPr>
        </p:nvSpPr>
        <p:spPr/>
        <p:txBody>
          <a:bodyPr/>
          <a:lstStyle/>
          <a:p>
            <a:fld id="{E8E963B7-37A0-4AC9-95FB-AD85C5B13107}" type="slidenum">
              <a:rPr lang="fr-FR" smtClean="0"/>
              <a:t>10</a:t>
            </a:fld>
            <a:endParaRPr lang="fr-FR" dirty="0"/>
          </a:p>
        </p:txBody>
      </p:sp>
      <p:grpSp>
        <p:nvGrpSpPr>
          <p:cNvPr id="24" name="Groupe 23"/>
          <p:cNvGrpSpPr/>
          <p:nvPr/>
        </p:nvGrpSpPr>
        <p:grpSpPr>
          <a:xfrm>
            <a:off x="9123525" y="1682257"/>
            <a:ext cx="3513182" cy="3234924"/>
            <a:chOff x="9070674" y="1898402"/>
            <a:chExt cx="3513182" cy="3234924"/>
          </a:xfrm>
        </p:grpSpPr>
        <p:pic>
          <p:nvPicPr>
            <p:cNvPr id="20" name="Image 19"/>
            <p:cNvPicPr>
              <a:picLocks noChangeAspect="1"/>
            </p:cNvPicPr>
            <p:nvPr/>
          </p:nvPicPr>
          <p:blipFill rotWithShape="1">
            <a:blip r:embed="rId8"/>
            <a:srcRect r="11630"/>
            <a:stretch/>
          </p:blipFill>
          <p:spPr>
            <a:xfrm>
              <a:off x="9070674" y="1898402"/>
              <a:ext cx="2858729" cy="3234924"/>
            </a:xfrm>
            <a:prstGeom prst="rect">
              <a:avLst/>
            </a:prstGeom>
          </p:spPr>
        </p:pic>
        <p:sp>
          <p:nvSpPr>
            <p:cNvPr id="23" name="ZoneTexte 22"/>
            <p:cNvSpPr txBox="1"/>
            <p:nvPr/>
          </p:nvSpPr>
          <p:spPr>
            <a:xfrm>
              <a:off x="11472508" y="4775200"/>
              <a:ext cx="1111348" cy="276999"/>
            </a:xfrm>
            <a:prstGeom prst="rect">
              <a:avLst/>
            </a:prstGeom>
            <a:noFill/>
          </p:spPr>
          <p:txBody>
            <a:bodyPr wrap="square" rtlCol="0">
              <a:spAutoFit/>
            </a:bodyPr>
            <a:lstStyle/>
            <a:p>
              <a:r>
                <a:rPr lang="fr-FR" sz="1200" i="1" dirty="0"/>
                <a:t>KERN</a:t>
              </a:r>
            </a:p>
          </p:txBody>
        </p:sp>
      </p:grpSp>
      <p:grpSp>
        <p:nvGrpSpPr>
          <p:cNvPr id="3" name="Groupe 2"/>
          <p:cNvGrpSpPr/>
          <p:nvPr/>
        </p:nvGrpSpPr>
        <p:grpSpPr>
          <a:xfrm>
            <a:off x="676712" y="2057548"/>
            <a:ext cx="9045549" cy="2937641"/>
            <a:chOff x="676712" y="2244516"/>
            <a:chExt cx="9045549" cy="2937641"/>
          </a:xfrm>
        </p:grpSpPr>
        <p:grpSp>
          <p:nvGrpSpPr>
            <p:cNvPr id="21" name="Groupe 20"/>
            <p:cNvGrpSpPr/>
            <p:nvPr/>
          </p:nvGrpSpPr>
          <p:grpSpPr>
            <a:xfrm>
              <a:off x="676712" y="2244516"/>
              <a:ext cx="8222196" cy="2937641"/>
              <a:chOff x="676712" y="2244516"/>
              <a:chExt cx="8222196" cy="2937641"/>
            </a:xfrm>
          </p:grpSpPr>
          <p:pic>
            <p:nvPicPr>
              <p:cNvPr id="18" name="Imag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712" y="2275829"/>
                <a:ext cx="2179746" cy="2906328"/>
              </a:xfrm>
              <a:prstGeom prst="rect">
                <a:avLst/>
              </a:prstGeom>
            </p:spPr>
          </p:pic>
          <p:pic>
            <p:nvPicPr>
              <p:cNvPr id="19" name="Image 18"/>
              <p:cNvPicPr>
                <a:picLocks noChangeAspect="1"/>
              </p:cNvPicPr>
              <p:nvPr/>
            </p:nvPicPr>
            <p:blipFill>
              <a:blip r:embed="rId10"/>
              <a:stretch>
                <a:fillRect/>
              </a:stretch>
            </p:blipFill>
            <p:spPr>
              <a:xfrm>
                <a:off x="3531784" y="2244516"/>
                <a:ext cx="5367124" cy="2888810"/>
              </a:xfrm>
              <a:prstGeom prst="rect">
                <a:avLst/>
              </a:prstGeom>
            </p:spPr>
          </p:pic>
        </p:grpSp>
        <p:sp>
          <p:nvSpPr>
            <p:cNvPr id="2" name="ZoneTexte 1"/>
            <p:cNvSpPr txBox="1"/>
            <p:nvPr/>
          </p:nvSpPr>
          <p:spPr>
            <a:xfrm>
              <a:off x="8766297" y="4856327"/>
              <a:ext cx="955964" cy="276999"/>
            </a:xfrm>
            <a:prstGeom prst="rect">
              <a:avLst/>
            </a:prstGeom>
            <a:noFill/>
          </p:spPr>
          <p:txBody>
            <a:bodyPr wrap="square" rtlCol="0">
              <a:spAutoFit/>
            </a:bodyPr>
            <a:lstStyle/>
            <a:p>
              <a:r>
                <a:rPr lang="fr-FR" sz="1200" i="1" dirty="0"/>
                <a:t>OPVT</a:t>
              </a:r>
            </a:p>
          </p:txBody>
        </p:sp>
      </p:grpSp>
      <p:grpSp>
        <p:nvGrpSpPr>
          <p:cNvPr id="5" name="Groupe 4"/>
          <p:cNvGrpSpPr/>
          <p:nvPr/>
        </p:nvGrpSpPr>
        <p:grpSpPr>
          <a:xfrm>
            <a:off x="3867980" y="5171903"/>
            <a:ext cx="6828594" cy="1577737"/>
            <a:chOff x="3867980" y="5171903"/>
            <a:chExt cx="6828594" cy="1577737"/>
          </a:xfrm>
        </p:grpSpPr>
        <p:sp>
          <p:nvSpPr>
            <p:cNvPr id="17" name="Rectangle à coins arrondis 16"/>
            <p:cNvSpPr/>
            <p:nvPr/>
          </p:nvSpPr>
          <p:spPr>
            <a:xfrm>
              <a:off x="3867980" y="5171903"/>
              <a:ext cx="5601719" cy="1577737"/>
            </a:xfrm>
            <a:prstGeom prst="roundRect">
              <a:avLst/>
            </a:prstGeom>
            <a:ln>
              <a:solidFill>
                <a:schemeClr val="accent1"/>
              </a:solidFill>
            </a:ln>
          </p:spPr>
          <p:txBody>
            <a:bodyPr wrap="square">
              <a:spAutoFit/>
            </a:bodyPr>
            <a:lstStyle/>
            <a:p>
              <a:pPr marL="285750" indent="-285750">
                <a:lnSpc>
                  <a:spcPts val="2600"/>
                </a:lnSpc>
                <a:buFont typeface="Wingdings" panose="05000000000000000000" pitchFamily="2" charset="2"/>
                <a:buChar char="Ø"/>
              </a:pPr>
              <a:r>
                <a:rPr lang="fr-FR" dirty="0"/>
                <a:t>Abondance et biomasse totales</a:t>
              </a:r>
            </a:p>
            <a:p>
              <a:pPr marL="285750" indent="-285750">
                <a:lnSpc>
                  <a:spcPts val="2600"/>
                </a:lnSpc>
                <a:buFont typeface="Wingdings" panose="05000000000000000000" pitchFamily="2" charset="2"/>
                <a:buChar char="Ø"/>
              </a:pPr>
              <a:r>
                <a:rPr lang="fr-FR" dirty="0"/>
                <a:t>Abondance et biomasse des groupes fonctionnels</a:t>
              </a:r>
            </a:p>
            <a:p>
              <a:pPr marL="285750" indent="-285750">
                <a:lnSpc>
                  <a:spcPts val="2600"/>
                </a:lnSpc>
                <a:buFont typeface="Wingdings" panose="05000000000000000000" pitchFamily="2" charset="2"/>
                <a:buChar char="Ø"/>
              </a:pPr>
              <a:r>
                <a:rPr lang="fr-FR" dirty="0"/>
                <a:t>Richesse lombricienne</a:t>
              </a:r>
            </a:p>
            <a:p>
              <a:pPr marL="285750" indent="-285750">
                <a:lnSpc>
                  <a:spcPts val="2600"/>
                </a:lnSpc>
                <a:buFont typeface="Wingdings" panose="05000000000000000000" pitchFamily="2" charset="2"/>
                <a:buChar char="Ø"/>
              </a:pPr>
              <a:r>
                <a:rPr lang="fr-FR" dirty="0"/>
                <a:t>Indices de Shannon et d’</a:t>
              </a:r>
              <a:r>
                <a:rPr lang="fr-FR" dirty="0" err="1"/>
                <a:t>équitabilité</a:t>
              </a:r>
              <a:endParaRPr lang="fr-FR" dirty="0"/>
            </a:p>
          </p:txBody>
        </p:sp>
        <p:pic>
          <p:nvPicPr>
            <p:cNvPr id="2050" name="Picture 2" descr="Pictogramme magnétique symbole Pouce | Signal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88499" y="5430837"/>
              <a:ext cx="1108075" cy="11080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865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E8E963B7-37A0-4AC9-95FB-AD85C5B13107}" type="slidenum">
              <a:rPr lang="fr-FR" smtClean="0"/>
              <a:t>11</a:t>
            </a:fld>
            <a:endParaRPr lang="fr-FR"/>
          </a:p>
        </p:txBody>
      </p:sp>
      <p:graphicFrame>
        <p:nvGraphicFramePr>
          <p:cNvPr id="10" name="Diagramme 9"/>
          <p:cNvGraphicFramePr>
            <a:graphicFrameLocks noChangeAspect="1"/>
          </p:cNvGraphicFramePr>
          <p:nvPr>
            <p:extLst>
              <p:ext uri="{D42A27DB-BD31-4B8C-83A1-F6EECF244321}">
                <p14:modId xmlns:p14="http://schemas.microsoft.com/office/powerpoint/2010/main" val="2469372395"/>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ZoneTexte 3"/>
          <p:cNvSpPr txBox="1"/>
          <p:nvPr/>
        </p:nvSpPr>
        <p:spPr>
          <a:xfrm>
            <a:off x="1762115" y="643031"/>
            <a:ext cx="11225639" cy="584775"/>
          </a:xfrm>
          <a:prstGeom prst="rect">
            <a:avLst/>
          </a:prstGeom>
          <a:noFill/>
        </p:spPr>
        <p:txBody>
          <a:bodyPr wrap="square" rtlCol="0">
            <a:spAutoFit/>
          </a:bodyPr>
          <a:lstStyle/>
          <a:p>
            <a:r>
              <a:rPr lang="fr-FR" sz="3200" b="1" dirty="0"/>
              <a:t>Analyses statistiques </a:t>
            </a:r>
          </a:p>
        </p:txBody>
      </p:sp>
      <p:grpSp>
        <p:nvGrpSpPr>
          <p:cNvPr id="44" name="Groupe 43"/>
          <p:cNvGrpSpPr/>
          <p:nvPr/>
        </p:nvGrpSpPr>
        <p:grpSpPr>
          <a:xfrm>
            <a:off x="5683234" y="1326588"/>
            <a:ext cx="5854732" cy="1784058"/>
            <a:chOff x="3299458" y="1617090"/>
            <a:chExt cx="4092480" cy="1784058"/>
          </a:xfrm>
        </p:grpSpPr>
        <p:grpSp>
          <p:nvGrpSpPr>
            <p:cNvPr id="39" name="Groupe 38"/>
            <p:cNvGrpSpPr/>
            <p:nvPr/>
          </p:nvGrpSpPr>
          <p:grpSpPr>
            <a:xfrm>
              <a:off x="4043739" y="1617090"/>
              <a:ext cx="3348199" cy="1784058"/>
              <a:chOff x="6616045" y="2341067"/>
              <a:chExt cx="4356119" cy="1784058"/>
            </a:xfrm>
          </p:grpSpPr>
          <p:sp>
            <p:nvSpPr>
              <p:cNvPr id="7" name="ZoneTexte 6"/>
              <p:cNvSpPr txBox="1"/>
              <p:nvPr/>
            </p:nvSpPr>
            <p:spPr>
              <a:xfrm>
                <a:off x="6848057" y="2643868"/>
                <a:ext cx="4124107" cy="1481257"/>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fr-FR" b="1" dirty="0"/>
                  <a:t>Vérifications des conditions d’application</a:t>
                </a:r>
              </a:p>
              <a:p>
                <a:pPr>
                  <a:lnSpc>
                    <a:spcPct val="150000"/>
                  </a:lnSpc>
                </a:pPr>
                <a:r>
                  <a:rPr lang="fr-FR" dirty="0"/>
                  <a:t>Test de Shapiro–</a:t>
                </a:r>
                <a:r>
                  <a:rPr lang="fr-FR" dirty="0" err="1"/>
                  <a:t>Wilk</a:t>
                </a:r>
                <a:endParaRPr lang="fr-FR" dirty="0"/>
              </a:p>
              <a:p>
                <a:pPr>
                  <a:lnSpc>
                    <a:spcPct val="150000"/>
                  </a:lnSpc>
                </a:pPr>
                <a:r>
                  <a:rPr lang="fr-FR" dirty="0"/>
                  <a:t>Test de Bartlett</a:t>
                </a:r>
              </a:p>
            </p:txBody>
          </p:sp>
          <p:sp>
            <p:nvSpPr>
              <p:cNvPr id="36" name="Ellipse 35"/>
              <p:cNvSpPr/>
              <p:nvPr/>
            </p:nvSpPr>
            <p:spPr>
              <a:xfrm>
                <a:off x="6616045" y="2341067"/>
                <a:ext cx="464024" cy="44985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dirty="0"/>
                  <a:t>2</a:t>
                </a:r>
              </a:p>
            </p:txBody>
          </p:sp>
        </p:grpSp>
        <p:sp>
          <p:nvSpPr>
            <p:cNvPr id="40" name="Flèche droite 39"/>
            <p:cNvSpPr/>
            <p:nvPr/>
          </p:nvSpPr>
          <p:spPr>
            <a:xfrm>
              <a:off x="3299458" y="2517862"/>
              <a:ext cx="729568" cy="38448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50000"/>
                </a:lnSpc>
              </a:pPr>
              <a:endParaRPr lang="fr-FR"/>
            </a:p>
          </p:txBody>
        </p:sp>
      </p:grpSp>
      <p:grpSp>
        <p:nvGrpSpPr>
          <p:cNvPr id="43" name="Groupe 42"/>
          <p:cNvGrpSpPr/>
          <p:nvPr/>
        </p:nvGrpSpPr>
        <p:grpSpPr>
          <a:xfrm>
            <a:off x="335700" y="1318629"/>
            <a:ext cx="6766558" cy="2823505"/>
            <a:chOff x="101623" y="1565014"/>
            <a:chExt cx="6766558" cy="2823505"/>
          </a:xfrm>
        </p:grpSpPr>
        <p:grpSp>
          <p:nvGrpSpPr>
            <p:cNvPr id="37" name="Groupe 36"/>
            <p:cNvGrpSpPr/>
            <p:nvPr/>
          </p:nvGrpSpPr>
          <p:grpSpPr>
            <a:xfrm>
              <a:off x="101623" y="1565014"/>
              <a:ext cx="4836137" cy="1782826"/>
              <a:chOff x="-41804" y="1668306"/>
              <a:chExt cx="4836137" cy="1782826"/>
            </a:xfrm>
          </p:grpSpPr>
          <p:sp>
            <p:nvSpPr>
              <p:cNvPr id="20" name="ZoneTexte 19"/>
              <p:cNvSpPr txBox="1"/>
              <p:nvPr/>
            </p:nvSpPr>
            <p:spPr>
              <a:xfrm>
                <a:off x="134775" y="1969875"/>
                <a:ext cx="4659558" cy="1481257"/>
              </a:xfrm>
              <a:prstGeom prst="roundRect">
                <a:avLst/>
              </a:prstGeom>
              <a:noFill/>
              <a:ln>
                <a:solidFill>
                  <a:schemeClr val="accent5"/>
                </a:solidFill>
              </a:ln>
            </p:spPr>
            <p:txBody>
              <a:bodyPr wrap="square" rtlCol="0">
                <a:spAutoFit/>
              </a:bodyPr>
              <a:lstStyle/>
              <a:p>
                <a:pPr>
                  <a:lnSpc>
                    <a:spcPct val="150000"/>
                  </a:lnSpc>
                </a:pPr>
                <a:r>
                  <a:rPr lang="fr-FR" b="1" dirty="0"/>
                  <a:t>Analyses exploratoires</a:t>
                </a:r>
              </a:p>
              <a:p>
                <a:pPr>
                  <a:lnSpc>
                    <a:spcPct val="150000"/>
                  </a:lnSpc>
                </a:pPr>
                <a:r>
                  <a:rPr lang="fr-FR" dirty="0"/>
                  <a:t>Analyse des correspondances multiples (ACM)</a:t>
                </a:r>
              </a:p>
              <a:p>
                <a:pPr>
                  <a:lnSpc>
                    <a:spcPct val="150000"/>
                  </a:lnSpc>
                </a:pPr>
                <a:r>
                  <a:rPr lang="fr-FR" dirty="0"/>
                  <a:t>Tests de corrélation de χ2</a:t>
                </a:r>
              </a:p>
            </p:txBody>
          </p:sp>
          <p:sp>
            <p:nvSpPr>
              <p:cNvPr id="34" name="Ellipse 33"/>
              <p:cNvSpPr/>
              <p:nvPr/>
            </p:nvSpPr>
            <p:spPr>
              <a:xfrm>
                <a:off x="-41804" y="1668306"/>
                <a:ext cx="464024" cy="44985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dirty="0"/>
                  <a:t>1</a:t>
                </a:r>
              </a:p>
            </p:txBody>
          </p:sp>
        </p:grpSp>
        <p:sp>
          <p:nvSpPr>
            <p:cNvPr id="42" name="ZoneTexte 41"/>
            <p:cNvSpPr txBox="1"/>
            <p:nvPr/>
          </p:nvSpPr>
          <p:spPr>
            <a:xfrm>
              <a:off x="208666" y="3234357"/>
              <a:ext cx="6659515" cy="1154162"/>
            </a:xfrm>
            <a:prstGeom prst="rect">
              <a:avLst/>
            </a:prstGeom>
            <a:noFill/>
          </p:spPr>
          <p:txBody>
            <a:bodyPr wrap="square" rtlCol="0">
              <a:spAutoFit/>
            </a:bodyPr>
            <a:lstStyle/>
            <a:p>
              <a:pPr>
                <a:lnSpc>
                  <a:spcPct val="150000"/>
                </a:lnSpc>
              </a:pPr>
              <a:r>
                <a:rPr lang="fr-FR" dirty="0"/>
                <a:t>Réduction des variables de 14 à 6: </a:t>
              </a:r>
              <a:r>
                <a:rPr lang="fr-FR" sz="1400" dirty="0"/>
                <a:t>Fréquence du nombre de culture dans la rotation, la durée de la rotation, la fréquence totale des herbicides, le type de travail du sol, la fréquences du nombre d'intervention du travail du sol et </a:t>
              </a:r>
              <a:r>
                <a:rPr lang="fr-FR" sz="1400" u="sng" dirty="0"/>
                <a:t>l’année</a:t>
              </a:r>
            </a:p>
          </p:txBody>
        </p:sp>
      </p:grpSp>
      <p:grpSp>
        <p:nvGrpSpPr>
          <p:cNvPr id="49" name="Groupe 48"/>
          <p:cNvGrpSpPr/>
          <p:nvPr/>
        </p:nvGrpSpPr>
        <p:grpSpPr>
          <a:xfrm>
            <a:off x="2186479" y="6133528"/>
            <a:ext cx="7925691" cy="731871"/>
            <a:chOff x="2727356" y="6053817"/>
            <a:chExt cx="7925691" cy="731871"/>
          </a:xfrm>
        </p:grpSpPr>
        <p:pic>
          <p:nvPicPr>
            <p:cNvPr id="6" name="Image 5"/>
            <p:cNvPicPr>
              <a:picLocks noChangeAspect="1"/>
            </p:cNvPicPr>
            <p:nvPr/>
          </p:nvPicPr>
          <p:blipFill>
            <a:blip r:embed="rId8"/>
            <a:stretch>
              <a:fillRect/>
            </a:stretch>
          </p:blipFill>
          <p:spPr>
            <a:xfrm>
              <a:off x="8567490" y="6053817"/>
              <a:ext cx="2085557" cy="731871"/>
            </a:xfrm>
            <a:prstGeom prst="rect">
              <a:avLst/>
            </a:prstGeom>
          </p:spPr>
        </p:pic>
        <p:sp>
          <p:nvSpPr>
            <p:cNvPr id="46" name="Rectangle 45"/>
            <p:cNvSpPr/>
            <p:nvPr/>
          </p:nvSpPr>
          <p:spPr>
            <a:xfrm>
              <a:off x="2727356" y="6361101"/>
              <a:ext cx="5648666" cy="417422"/>
            </a:xfrm>
            <a:prstGeom prst="rect">
              <a:avLst/>
            </a:prstGeom>
          </p:spPr>
          <p:txBody>
            <a:bodyPr wrap="square">
              <a:spAutoFit/>
            </a:bodyPr>
            <a:lstStyle/>
            <a:p>
              <a:pPr algn="just">
                <a:lnSpc>
                  <a:spcPct val="150000"/>
                </a:lnSpc>
                <a:spcAft>
                  <a:spcPts val="800"/>
                </a:spcAft>
                <a:tabLst>
                  <a:tab pos="2600325" algn="l"/>
                </a:tabLst>
              </a:pPr>
              <a:r>
                <a:rPr lang="fr-FR" sz="1400" dirty="0">
                  <a:latin typeface="Times New Roman" panose="02020603050405020304" pitchFamily="18" charset="0"/>
                  <a:ea typeface="Calibri" panose="020F0502020204030204" pitchFamily="34" charset="0"/>
                  <a:cs typeface="Times New Roman" panose="02020603050405020304" pitchFamily="18" charset="0"/>
                </a:rPr>
                <a:t>Un effet significatif correspondait toujours à une P-value inférieure à 0.05.</a:t>
              </a:r>
              <a:endParaRPr lang="fr-FR"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pSp>
      <p:grpSp>
        <p:nvGrpSpPr>
          <p:cNvPr id="13" name="Groupe 12"/>
          <p:cNvGrpSpPr/>
          <p:nvPr/>
        </p:nvGrpSpPr>
        <p:grpSpPr>
          <a:xfrm>
            <a:off x="292039" y="4346910"/>
            <a:ext cx="11899961" cy="1736646"/>
            <a:chOff x="292039" y="3884831"/>
            <a:chExt cx="11899961" cy="1736646"/>
          </a:xfrm>
        </p:grpSpPr>
        <p:grpSp>
          <p:nvGrpSpPr>
            <p:cNvPr id="5" name="Groupe 4"/>
            <p:cNvGrpSpPr/>
            <p:nvPr/>
          </p:nvGrpSpPr>
          <p:grpSpPr>
            <a:xfrm>
              <a:off x="622889" y="3884831"/>
              <a:ext cx="11569111" cy="1736646"/>
              <a:chOff x="622889" y="3908137"/>
              <a:chExt cx="11569111" cy="1736646"/>
            </a:xfrm>
          </p:grpSpPr>
          <p:sp>
            <p:nvSpPr>
              <p:cNvPr id="31" name="ZoneTexte 30"/>
              <p:cNvSpPr txBox="1"/>
              <p:nvPr/>
            </p:nvSpPr>
            <p:spPr>
              <a:xfrm>
                <a:off x="622889" y="4440605"/>
                <a:ext cx="3348000" cy="919401"/>
              </a:xfrm>
              <a:prstGeom prst="roundRect">
                <a:avLst/>
              </a:prstGeom>
              <a:noFill/>
              <a:ln>
                <a:solidFill>
                  <a:schemeClr val="accent1"/>
                </a:solidFill>
              </a:ln>
            </p:spPr>
            <p:txBody>
              <a:bodyPr wrap="square" rtlCol="0">
                <a:spAutoFit/>
              </a:bodyPr>
              <a:lstStyle/>
              <a:p>
                <a:pPr lvl="0">
                  <a:lnSpc>
                    <a:spcPct val="150000"/>
                  </a:lnSpc>
                </a:pPr>
                <a:r>
                  <a:rPr lang="fr-FR" sz="1600" dirty="0"/>
                  <a:t>Modèles Linéaires (LM)</a:t>
                </a:r>
              </a:p>
              <a:p>
                <a:pPr lvl="0">
                  <a:lnSpc>
                    <a:spcPct val="150000"/>
                  </a:lnSpc>
                </a:pPr>
                <a:r>
                  <a:rPr lang="fr-FR" sz="1600" dirty="0"/>
                  <a:t>Modèles Linéaires Généralisés (GLM)</a:t>
                </a:r>
              </a:p>
            </p:txBody>
          </p:sp>
          <p:sp>
            <p:nvSpPr>
              <p:cNvPr id="8" name="ZoneTexte 7"/>
              <p:cNvSpPr txBox="1"/>
              <p:nvPr/>
            </p:nvSpPr>
            <p:spPr>
              <a:xfrm>
                <a:off x="9941941" y="3908137"/>
                <a:ext cx="2250059" cy="1736646"/>
              </a:xfrm>
              <a:prstGeom prst="roundRect">
                <a:avLst/>
              </a:prstGeom>
              <a:noFill/>
              <a:ln>
                <a:noFill/>
              </a:ln>
            </p:spPr>
            <p:txBody>
              <a:bodyPr wrap="square" rtlCol="0">
                <a:spAutoFit/>
              </a:bodyPr>
              <a:lstStyle/>
              <a:p>
                <a:pPr lvl="0">
                  <a:lnSpc>
                    <a:spcPct val="150000"/>
                  </a:lnSpc>
                </a:pPr>
                <a:r>
                  <a:rPr lang="fr-FR" sz="1600" dirty="0"/>
                  <a:t>Normale</a:t>
                </a:r>
              </a:p>
              <a:p>
                <a:pPr lvl="0">
                  <a:lnSpc>
                    <a:spcPct val="150000"/>
                  </a:lnSpc>
                </a:pPr>
                <a:r>
                  <a:rPr lang="fr-FR" sz="1600" dirty="0"/>
                  <a:t>Poisson</a:t>
                </a:r>
              </a:p>
              <a:p>
                <a:pPr lvl="0">
                  <a:lnSpc>
                    <a:spcPct val="150000"/>
                  </a:lnSpc>
                </a:pPr>
                <a:r>
                  <a:rPr lang="fr-FR" sz="1600" dirty="0" err="1"/>
                  <a:t>Quasipoisson</a:t>
                </a:r>
                <a:endParaRPr lang="fr-FR" sz="1600" dirty="0"/>
              </a:p>
              <a:p>
                <a:pPr>
                  <a:lnSpc>
                    <a:spcPct val="150000"/>
                  </a:lnSpc>
                </a:pPr>
                <a:r>
                  <a:rPr lang="fr-FR" sz="1600" dirty="0"/>
                  <a:t>Binomiale Négative</a:t>
                </a:r>
              </a:p>
            </p:txBody>
          </p:sp>
          <p:sp>
            <p:nvSpPr>
              <p:cNvPr id="29" name="ZoneTexte 28"/>
              <p:cNvSpPr txBox="1"/>
              <p:nvPr/>
            </p:nvSpPr>
            <p:spPr>
              <a:xfrm>
                <a:off x="7963052" y="4587834"/>
                <a:ext cx="2019148" cy="584775"/>
              </a:xfrm>
              <a:prstGeom prst="rect">
                <a:avLst/>
              </a:prstGeom>
              <a:noFill/>
              <a:ln>
                <a:noFill/>
              </a:ln>
            </p:spPr>
            <p:txBody>
              <a:bodyPr wrap="square" rtlCol="0">
                <a:spAutoFit/>
              </a:bodyPr>
              <a:lstStyle/>
              <a:p>
                <a:r>
                  <a:rPr lang="fr-FR" sz="1600" dirty="0"/>
                  <a:t>Pratiques agricoles</a:t>
                </a:r>
              </a:p>
              <a:p>
                <a:r>
                  <a:rPr lang="fr-FR" sz="1600" dirty="0"/>
                  <a:t>         + l’année</a:t>
                </a:r>
              </a:p>
            </p:txBody>
          </p:sp>
          <p:sp>
            <p:nvSpPr>
              <p:cNvPr id="9" name="Égal 8"/>
              <p:cNvSpPr/>
              <p:nvPr/>
            </p:nvSpPr>
            <p:spPr>
              <a:xfrm>
                <a:off x="4046620" y="4724716"/>
                <a:ext cx="422911" cy="325199"/>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fr-FR" sz="1600">
                  <a:solidFill>
                    <a:schemeClr val="tx1"/>
                  </a:solidFill>
                </a:endParaRPr>
              </a:p>
            </p:txBody>
          </p:sp>
          <p:pic>
            <p:nvPicPr>
              <p:cNvPr id="11" name="Image 10"/>
              <p:cNvPicPr>
                <a:picLocks noChangeAspect="1"/>
              </p:cNvPicPr>
              <p:nvPr/>
            </p:nvPicPr>
            <p:blipFill rotWithShape="1">
              <a:blip r:embed="rId9"/>
              <a:srcRect l="7183" t="13400" r="6958" b="42773"/>
              <a:stretch/>
            </p:blipFill>
            <p:spPr>
              <a:xfrm>
                <a:off x="6914725" y="4749015"/>
                <a:ext cx="920420" cy="340628"/>
              </a:xfrm>
              <a:prstGeom prst="rect">
                <a:avLst/>
              </a:prstGeom>
              <a:ln>
                <a:noFill/>
              </a:ln>
            </p:spPr>
          </p:pic>
          <p:sp>
            <p:nvSpPr>
              <p:cNvPr id="51" name="ZoneTexte 50"/>
              <p:cNvSpPr txBox="1"/>
              <p:nvPr/>
            </p:nvSpPr>
            <p:spPr>
              <a:xfrm>
                <a:off x="4596300" y="4614625"/>
                <a:ext cx="2694543" cy="507831"/>
              </a:xfrm>
              <a:prstGeom prst="rect">
                <a:avLst/>
              </a:prstGeom>
              <a:noFill/>
            </p:spPr>
            <p:txBody>
              <a:bodyPr wrap="square" rtlCol="0">
                <a:spAutoFit/>
              </a:bodyPr>
              <a:lstStyle/>
              <a:p>
                <a:pPr>
                  <a:lnSpc>
                    <a:spcPct val="150000"/>
                  </a:lnSpc>
                </a:pPr>
                <a:r>
                  <a:rPr lang="fr-FR" dirty="0"/>
                  <a:t>Données vers de terre</a:t>
                </a:r>
              </a:p>
            </p:txBody>
          </p:sp>
          <p:sp>
            <p:nvSpPr>
              <p:cNvPr id="2" name="Accolade ouvrante 1"/>
              <p:cNvSpPr/>
              <p:nvPr/>
            </p:nvSpPr>
            <p:spPr>
              <a:xfrm>
                <a:off x="9857849" y="4169593"/>
                <a:ext cx="94223" cy="1225606"/>
              </a:xfrm>
              <a:prstGeom prst="leftBrace">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endParaRPr lang="fr-FR"/>
              </a:p>
            </p:txBody>
          </p:sp>
        </p:grpSp>
        <p:sp>
          <p:nvSpPr>
            <p:cNvPr id="33" name="Ellipse 32"/>
            <p:cNvSpPr/>
            <p:nvPr/>
          </p:nvSpPr>
          <p:spPr>
            <a:xfrm>
              <a:off x="292039" y="4141461"/>
              <a:ext cx="510238" cy="44985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dirty="0"/>
                <a:t>3</a:t>
              </a:r>
            </a:p>
          </p:txBody>
        </p:sp>
      </p:grpSp>
    </p:spTree>
    <p:extLst>
      <p:ext uri="{BB962C8B-B14F-4D97-AF65-F5344CB8AC3E}">
        <p14:creationId xmlns:p14="http://schemas.microsoft.com/office/powerpoint/2010/main" val="421901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p:cNvGraphicFramePr>
            <a:graphicFrameLocks noChangeAspect="1"/>
          </p:cNvGraphicFramePr>
          <p:nvPr>
            <p:extLst>
              <p:ext uri="{D42A27DB-BD31-4B8C-83A1-F6EECF244321}">
                <p14:modId xmlns:p14="http://schemas.microsoft.com/office/powerpoint/2010/main" val="4162640902"/>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ZoneTexte 13"/>
          <p:cNvSpPr txBox="1"/>
          <p:nvPr/>
        </p:nvSpPr>
        <p:spPr>
          <a:xfrm>
            <a:off x="4476568" y="744186"/>
            <a:ext cx="4656406" cy="461665"/>
          </a:xfrm>
          <a:prstGeom prst="rect">
            <a:avLst/>
          </a:prstGeom>
          <a:noFill/>
        </p:spPr>
        <p:txBody>
          <a:bodyPr wrap="square" rtlCol="0">
            <a:spAutoFit/>
          </a:bodyPr>
          <a:lstStyle/>
          <a:p>
            <a:r>
              <a:rPr lang="fr-FR" sz="2400" b="1" dirty="0"/>
              <a:t>Années de prélèvements </a:t>
            </a: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12</a:t>
            </a:fld>
            <a:endParaRPr lang="fr-FR"/>
          </a:p>
        </p:txBody>
      </p:sp>
      <p:grpSp>
        <p:nvGrpSpPr>
          <p:cNvPr id="7" name="Groupe 6"/>
          <p:cNvGrpSpPr/>
          <p:nvPr/>
        </p:nvGrpSpPr>
        <p:grpSpPr>
          <a:xfrm>
            <a:off x="339396" y="1548244"/>
            <a:ext cx="4822403" cy="4808106"/>
            <a:chOff x="339397" y="1548244"/>
            <a:chExt cx="4559120" cy="4434673"/>
          </a:xfrm>
        </p:grpSpPr>
        <p:pic>
          <p:nvPicPr>
            <p:cNvPr id="11" name="Image 10"/>
            <p:cNvPicPr/>
            <p:nvPr/>
          </p:nvPicPr>
          <p:blipFill rotWithShape="1">
            <a:blip r:embed="rId8">
              <a:extLst>
                <a:ext uri="{28A0092B-C50C-407E-A947-70E740481C1C}">
                  <a14:useLocalDpi xmlns:a14="http://schemas.microsoft.com/office/drawing/2010/main" val="0"/>
                </a:ext>
              </a:extLst>
            </a:blip>
            <a:srcRect l="-3723" t="-1" r="-1813" b="-11955"/>
            <a:stretch/>
          </p:blipFill>
          <p:spPr bwMode="auto">
            <a:xfrm>
              <a:off x="339397" y="1548244"/>
              <a:ext cx="4559120" cy="4433448"/>
            </a:xfrm>
            <a:prstGeom prst="rect">
              <a:avLst/>
            </a:prstGeom>
            <a:noFill/>
            <a:ln>
              <a:solidFill>
                <a:schemeClr val="tx1"/>
              </a:solidFill>
            </a:ln>
          </p:spPr>
        </p:pic>
        <p:pic>
          <p:nvPicPr>
            <p:cNvPr id="18" name="Image 17"/>
            <p:cNvPicPr>
              <a:picLocks noChangeAspect="1"/>
            </p:cNvPicPr>
            <p:nvPr/>
          </p:nvPicPr>
          <p:blipFill>
            <a:blip r:embed="rId9"/>
            <a:stretch>
              <a:fillRect/>
            </a:stretch>
          </p:blipFill>
          <p:spPr>
            <a:xfrm>
              <a:off x="339397" y="5109882"/>
              <a:ext cx="1414678" cy="873035"/>
            </a:xfrm>
            <a:prstGeom prst="rect">
              <a:avLst/>
            </a:prstGeom>
            <a:ln>
              <a:solidFill>
                <a:schemeClr val="tx1"/>
              </a:solidFill>
            </a:ln>
          </p:spPr>
        </p:pic>
      </p:grpSp>
      <p:grpSp>
        <p:nvGrpSpPr>
          <p:cNvPr id="22" name="Groupe 21"/>
          <p:cNvGrpSpPr/>
          <p:nvPr/>
        </p:nvGrpSpPr>
        <p:grpSpPr>
          <a:xfrm>
            <a:off x="5886643" y="1452028"/>
            <a:ext cx="5109045" cy="1754326"/>
            <a:chOff x="5886643" y="1452028"/>
            <a:chExt cx="5109045" cy="1754326"/>
          </a:xfrm>
        </p:grpSpPr>
        <p:sp>
          <p:nvSpPr>
            <p:cNvPr id="21" name="ZoneTexte 20"/>
            <p:cNvSpPr txBox="1"/>
            <p:nvPr/>
          </p:nvSpPr>
          <p:spPr>
            <a:xfrm>
              <a:off x="7689346" y="1452028"/>
              <a:ext cx="3306342" cy="1754326"/>
            </a:xfrm>
            <a:prstGeom prst="rect">
              <a:avLst/>
            </a:prstGeom>
            <a:noFill/>
          </p:spPr>
          <p:txBody>
            <a:bodyPr wrap="square" rtlCol="0">
              <a:spAutoFit/>
            </a:bodyPr>
            <a:lstStyle/>
            <a:p>
              <a:pPr>
                <a:lnSpc>
                  <a:spcPct val="150000"/>
                </a:lnSpc>
              </a:pPr>
              <a:r>
                <a:rPr lang="fr-FR" dirty="0"/>
                <a:t>Abondance totale</a:t>
              </a:r>
            </a:p>
            <a:p>
              <a:pPr>
                <a:lnSpc>
                  <a:spcPct val="150000"/>
                </a:lnSpc>
              </a:pPr>
              <a:r>
                <a:rPr lang="fr-FR" dirty="0"/>
                <a:t>Biomasse totale</a:t>
              </a:r>
            </a:p>
            <a:p>
              <a:pPr>
                <a:lnSpc>
                  <a:spcPct val="150000"/>
                </a:lnSpc>
              </a:pPr>
              <a:r>
                <a:rPr lang="fr-FR" dirty="0"/>
                <a:t>Abondance des épigés</a:t>
              </a:r>
            </a:p>
            <a:p>
              <a:pPr>
                <a:lnSpc>
                  <a:spcPct val="150000"/>
                </a:lnSpc>
              </a:pPr>
              <a:r>
                <a:rPr lang="fr-FR" dirty="0"/>
                <a:t>Abondance des endogés</a:t>
              </a:r>
            </a:p>
          </p:txBody>
        </p:sp>
        <p:sp>
          <p:nvSpPr>
            <p:cNvPr id="17" name="Flèche droite 16"/>
            <p:cNvSpPr/>
            <p:nvPr/>
          </p:nvSpPr>
          <p:spPr>
            <a:xfrm rot="18144323">
              <a:off x="10079388" y="2142992"/>
              <a:ext cx="1230787" cy="252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sp>
          <p:nvSpPr>
            <p:cNvPr id="5" name="ZoneTexte 4"/>
            <p:cNvSpPr txBox="1"/>
            <p:nvPr/>
          </p:nvSpPr>
          <p:spPr>
            <a:xfrm>
              <a:off x="5886643" y="2144527"/>
              <a:ext cx="1640542" cy="369332"/>
            </a:xfrm>
            <a:prstGeom prst="rect">
              <a:avLst/>
            </a:prstGeom>
            <a:noFill/>
          </p:spPr>
          <p:txBody>
            <a:bodyPr wrap="square" rtlCol="0">
              <a:spAutoFit/>
            </a:bodyPr>
            <a:lstStyle/>
            <a:p>
              <a:r>
                <a:rPr lang="fr-FR" dirty="0"/>
                <a:t>2018 et 2020</a:t>
              </a:r>
            </a:p>
          </p:txBody>
        </p:sp>
        <p:cxnSp>
          <p:nvCxnSpPr>
            <p:cNvPr id="19" name="Connecteur droit 18"/>
            <p:cNvCxnSpPr/>
            <p:nvPr/>
          </p:nvCxnSpPr>
          <p:spPr>
            <a:xfrm>
              <a:off x="7554079" y="1799886"/>
              <a:ext cx="0" cy="1058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ZoneTexte 22"/>
          <p:cNvSpPr txBox="1"/>
          <p:nvPr/>
        </p:nvSpPr>
        <p:spPr>
          <a:xfrm>
            <a:off x="5626284" y="3450115"/>
            <a:ext cx="6399461" cy="2145268"/>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lgn="just">
              <a:lnSpc>
                <a:spcPct val="150000"/>
              </a:lnSpc>
              <a:buFont typeface="Arial" panose="020B0604020202020204" pitchFamily="34" charset="0"/>
              <a:buChar char="•"/>
            </a:pPr>
            <a:r>
              <a:rPr lang="fr-FR" sz="2000" dirty="0"/>
              <a:t>Pluviométrie importante en 2018 et 2020 </a:t>
            </a:r>
            <a:r>
              <a:rPr lang="fr-FR" sz="1200" i="1" dirty="0"/>
              <a:t>(Météo France, 2020) </a:t>
            </a:r>
            <a:r>
              <a:rPr lang="fr-FR" sz="2000" dirty="0"/>
              <a:t>-&gt; favorise le développement des lombriciens?</a:t>
            </a:r>
          </a:p>
          <a:p>
            <a:pPr marL="342900" indent="-342900" algn="just">
              <a:lnSpc>
                <a:spcPct val="150000"/>
              </a:lnSpc>
              <a:buFont typeface="Arial" panose="020B0604020202020204" pitchFamily="34" charset="0"/>
              <a:buChar char="•"/>
            </a:pPr>
            <a:r>
              <a:rPr lang="fr-FR" sz="2000" dirty="0"/>
              <a:t>Changement climatique</a:t>
            </a:r>
          </a:p>
          <a:p>
            <a:pPr algn="just">
              <a:lnSpc>
                <a:spcPct val="150000"/>
              </a:lnSpc>
            </a:pPr>
            <a:r>
              <a:rPr lang="fr-FR" sz="2000" dirty="0"/>
              <a:t>      -&gt; Episode de sècheresse </a:t>
            </a:r>
          </a:p>
        </p:txBody>
      </p:sp>
      <p:grpSp>
        <p:nvGrpSpPr>
          <p:cNvPr id="3" name="Groupe 2"/>
          <p:cNvGrpSpPr/>
          <p:nvPr/>
        </p:nvGrpSpPr>
        <p:grpSpPr>
          <a:xfrm>
            <a:off x="6957988" y="6097932"/>
            <a:ext cx="4017818" cy="406312"/>
            <a:chOff x="6957988" y="6097932"/>
            <a:chExt cx="4017818" cy="406312"/>
          </a:xfrm>
        </p:grpSpPr>
        <p:sp>
          <p:nvSpPr>
            <p:cNvPr id="2" name="ZoneTexte 1"/>
            <p:cNvSpPr txBox="1"/>
            <p:nvPr/>
          </p:nvSpPr>
          <p:spPr>
            <a:xfrm>
              <a:off x="6957988" y="6170356"/>
              <a:ext cx="4017818" cy="307777"/>
            </a:xfrm>
            <a:prstGeom prst="rect">
              <a:avLst/>
            </a:prstGeom>
            <a:noFill/>
          </p:spPr>
          <p:txBody>
            <a:bodyPr wrap="square" rtlCol="0">
              <a:spAutoFit/>
            </a:bodyPr>
            <a:lstStyle/>
            <a:p>
              <a:r>
                <a:rPr lang="fr-FR" sz="1400" dirty="0"/>
                <a:t>Augmentation         Diminution </a:t>
              </a:r>
            </a:p>
          </p:txBody>
        </p:sp>
        <p:sp>
          <p:nvSpPr>
            <p:cNvPr id="15" name="Flèche droite 14"/>
            <p:cNvSpPr/>
            <p:nvPr/>
          </p:nvSpPr>
          <p:spPr>
            <a:xfrm rot="18144323">
              <a:off x="8052607" y="6187932"/>
              <a:ext cx="360000" cy="180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sp>
          <p:nvSpPr>
            <p:cNvPr id="16" name="Flèche droite 15"/>
            <p:cNvSpPr/>
            <p:nvPr/>
          </p:nvSpPr>
          <p:spPr>
            <a:xfrm rot="3626265">
              <a:off x="9176251" y="6234244"/>
              <a:ext cx="360000" cy="180000"/>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grpSp>
    </p:spTree>
    <p:extLst>
      <p:ext uri="{BB962C8B-B14F-4D97-AF65-F5344CB8AC3E}">
        <p14:creationId xmlns:p14="http://schemas.microsoft.com/office/powerpoint/2010/main" val="127681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4465395" y="729741"/>
            <a:ext cx="4656406" cy="461665"/>
          </a:xfrm>
          <a:prstGeom prst="rect">
            <a:avLst/>
          </a:prstGeom>
          <a:noFill/>
        </p:spPr>
        <p:txBody>
          <a:bodyPr wrap="square" rtlCol="0">
            <a:spAutoFit/>
          </a:bodyPr>
          <a:lstStyle/>
          <a:p>
            <a:r>
              <a:rPr lang="fr-FR" sz="2400" b="1" dirty="0"/>
              <a:t>Effet du travail du sol </a:t>
            </a:r>
          </a:p>
        </p:txBody>
      </p:sp>
      <p:graphicFrame>
        <p:nvGraphicFramePr>
          <p:cNvPr id="14" name="Diagramme 13"/>
          <p:cNvGraphicFramePr>
            <a:graphicFrameLocks noChangeAspect="1"/>
          </p:cNvGraphicFramePr>
          <p:nvPr>
            <p:extLst>
              <p:ext uri="{D42A27DB-BD31-4B8C-83A1-F6EECF244321}">
                <p14:modId xmlns:p14="http://schemas.microsoft.com/office/powerpoint/2010/main" val="3472837676"/>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space réservé du numéro de diapositive 1"/>
          <p:cNvSpPr>
            <a:spLocks noGrp="1"/>
          </p:cNvSpPr>
          <p:nvPr>
            <p:ph type="sldNum" sz="quarter" idx="12"/>
          </p:nvPr>
        </p:nvSpPr>
        <p:spPr/>
        <p:txBody>
          <a:bodyPr/>
          <a:lstStyle/>
          <a:p>
            <a:fld id="{E8E963B7-37A0-4AC9-95FB-AD85C5B13107}" type="slidenum">
              <a:rPr lang="fr-FR" smtClean="0"/>
              <a:t>13</a:t>
            </a:fld>
            <a:endParaRPr lang="fr-FR"/>
          </a:p>
        </p:txBody>
      </p:sp>
      <p:grpSp>
        <p:nvGrpSpPr>
          <p:cNvPr id="4" name="Groupe 3"/>
          <p:cNvGrpSpPr/>
          <p:nvPr/>
        </p:nvGrpSpPr>
        <p:grpSpPr>
          <a:xfrm>
            <a:off x="223925" y="847718"/>
            <a:ext cx="3960000" cy="2880000"/>
            <a:chOff x="223925" y="847718"/>
            <a:chExt cx="3960000" cy="2880000"/>
          </a:xfrm>
        </p:grpSpPr>
        <p:pic>
          <p:nvPicPr>
            <p:cNvPr id="5" name="Image 4"/>
            <p:cNvPicPr>
              <a:picLocks noChangeAspect="1"/>
            </p:cNvPicPr>
            <p:nvPr/>
          </p:nvPicPr>
          <p:blipFill>
            <a:blip r:embed="rId8"/>
            <a:stretch>
              <a:fillRect/>
            </a:stretch>
          </p:blipFill>
          <p:spPr>
            <a:xfrm>
              <a:off x="223925" y="847718"/>
              <a:ext cx="3960000" cy="2880000"/>
            </a:xfrm>
            <a:prstGeom prst="rect">
              <a:avLst/>
            </a:prstGeom>
          </p:spPr>
        </p:pic>
        <p:pic>
          <p:nvPicPr>
            <p:cNvPr id="20" name="Image 19"/>
            <p:cNvPicPr>
              <a:picLocks noChangeAspect="1"/>
            </p:cNvPicPr>
            <p:nvPr/>
          </p:nvPicPr>
          <p:blipFill>
            <a:blip r:embed="rId9"/>
            <a:stretch>
              <a:fillRect/>
            </a:stretch>
          </p:blipFill>
          <p:spPr>
            <a:xfrm>
              <a:off x="223925" y="3157553"/>
              <a:ext cx="1141184" cy="555779"/>
            </a:xfrm>
            <a:prstGeom prst="rect">
              <a:avLst/>
            </a:prstGeom>
            <a:ln>
              <a:solidFill>
                <a:schemeClr val="tx1"/>
              </a:solidFill>
            </a:ln>
          </p:spPr>
        </p:pic>
      </p:grpSp>
      <p:grpSp>
        <p:nvGrpSpPr>
          <p:cNvPr id="15" name="Groupe 14"/>
          <p:cNvGrpSpPr/>
          <p:nvPr/>
        </p:nvGrpSpPr>
        <p:grpSpPr>
          <a:xfrm>
            <a:off x="4588400" y="1405880"/>
            <a:ext cx="6227985" cy="2169825"/>
            <a:chOff x="4655635" y="1143971"/>
            <a:chExt cx="6227985" cy="2169825"/>
          </a:xfrm>
        </p:grpSpPr>
        <p:sp>
          <p:nvSpPr>
            <p:cNvPr id="16" name="Flèche droite 15"/>
            <p:cNvSpPr/>
            <p:nvPr/>
          </p:nvSpPr>
          <p:spPr>
            <a:xfrm rot="3454849">
              <a:off x="10057620" y="1977987"/>
              <a:ext cx="1399999" cy="252000"/>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sp>
          <p:nvSpPr>
            <p:cNvPr id="18" name="ZoneTexte 17"/>
            <p:cNvSpPr txBox="1"/>
            <p:nvPr/>
          </p:nvSpPr>
          <p:spPr>
            <a:xfrm>
              <a:off x="4655635" y="2013530"/>
              <a:ext cx="1640542" cy="369332"/>
            </a:xfrm>
            <a:prstGeom prst="rect">
              <a:avLst/>
            </a:prstGeom>
            <a:noFill/>
          </p:spPr>
          <p:txBody>
            <a:bodyPr wrap="square" rtlCol="0">
              <a:spAutoFit/>
            </a:bodyPr>
            <a:lstStyle/>
            <a:p>
              <a:r>
                <a:rPr lang="fr-FR" dirty="0"/>
                <a:t>Travail du sol</a:t>
              </a:r>
            </a:p>
          </p:txBody>
        </p:sp>
        <p:cxnSp>
          <p:nvCxnSpPr>
            <p:cNvPr id="19" name="Connecteur droit 18"/>
            <p:cNvCxnSpPr/>
            <p:nvPr/>
          </p:nvCxnSpPr>
          <p:spPr>
            <a:xfrm>
              <a:off x="6645680" y="1445534"/>
              <a:ext cx="0" cy="172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7034403" y="1143971"/>
              <a:ext cx="3143147" cy="2169825"/>
            </a:xfrm>
            <a:prstGeom prst="rect">
              <a:avLst/>
            </a:prstGeom>
            <a:noFill/>
          </p:spPr>
          <p:txBody>
            <a:bodyPr wrap="square" rtlCol="0">
              <a:spAutoFit/>
            </a:bodyPr>
            <a:lstStyle/>
            <a:p>
              <a:pPr>
                <a:lnSpc>
                  <a:spcPct val="150000"/>
                </a:lnSpc>
              </a:pPr>
              <a:r>
                <a:rPr lang="fr-FR" dirty="0"/>
                <a:t>Abondance et biomasse totales</a:t>
              </a:r>
            </a:p>
            <a:p>
              <a:pPr>
                <a:lnSpc>
                  <a:spcPct val="150000"/>
                </a:lnSpc>
              </a:pPr>
              <a:r>
                <a:rPr lang="fr-FR" dirty="0"/>
                <a:t>Abondance des groupes fonctionnels (hors endogés)</a:t>
              </a:r>
            </a:p>
            <a:p>
              <a:pPr>
                <a:lnSpc>
                  <a:spcPct val="150000"/>
                </a:lnSpc>
              </a:pPr>
              <a:r>
                <a:rPr lang="fr-FR" dirty="0"/>
                <a:t>Richesse lombricienne</a:t>
              </a:r>
            </a:p>
            <a:p>
              <a:pPr>
                <a:lnSpc>
                  <a:spcPct val="150000"/>
                </a:lnSpc>
              </a:pPr>
              <a:r>
                <a:rPr lang="fr-FR" dirty="0"/>
                <a:t>Shannon et </a:t>
              </a:r>
              <a:r>
                <a:rPr lang="fr-FR" dirty="0" err="1"/>
                <a:t>Equitabilité</a:t>
              </a:r>
              <a:endParaRPr lang="fr-FR" dirty="0"/>
            </a:p>
          </p:txBody>
        </p:sp>
      </p:grpSp>
      <p:sp>
        <p:nvSpPr>
          <p:cNvPr id="24" name="Flèche droite 23"/>
          <p:cNvSpPr/>
          <p:nvPr/>
        </p:nvSpPr>
        <p:spPr>
          <a:xfrm rot="18144323">
            <a:off x="5958942" y="2295099"/>
            <a:ext cx="540000" cy="252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pic>
        <p:nvPicPr>
          <p:cNvPr id="49" name="Image 48"/>
          <p:cNvPicPr>
            <a:picLocks noChangeAspect="1"/>
          </p:cNvPicPr>
          <p:nvPr/>
        </p:nvPicPr>
        <p:blipFill>
          <a:blip r:embed="rId10"/>
          <a:stretch>
            <a:fillRect/>
          </a:stretch>
        </p:blipFill>
        <p:spPr>
          <a:xfrm>
            <a:off x="223924" y="3819001"/>
            <a:ext cx="3960001" cy="2923174"/>
          </a:xfrm>
          <a:prstGeom prst="rect">
            <a:avLst/>
          </a:prstGeom>
        </p:spPr>
      </p:pic>
      <p:grpSp>
        <p:nvGrpSpPr>
          <p:cNvPr id="53" name="Groupe 52"/>
          <p:cNvGrpSpPr/>
          <p:nvPr/>
        </p:nvGrpSpPr>
        <p:grpSpPr>
          <a:xfrm>
            <a:off x="4899804" y="3687698"/>
            <a:ext cx="6797759" cy="2931332"/>
            <a:chOff x="4899804" y="3687698"/>
            <a:chExt cx="6797759" cy="2931332"/>
          </a:xfrm>
        </p:grpSpPr>
        <p:sp>
          <p:nvSpPr>
            <p:cNvPr id="6" name="Rectangle 5"/>
            <p:cNvSpPr/>
            <p:nvPr/>
          </p:nvSpPr>
          <p:spPr>
            <a:xfrm>
              <a:off x="4899804" y="6111199"/>
              <a:ext cx="6797759" cy="507831"/>
            </a:xfrm>
            <a:prstGeom prst="rect">
              <a:avLst/>
            </a:prstGeom>
          </p:spPr>
          <p:txBody>
            <a:bodyPr wrap="square">
              <a:spAutoFit/>
            </a:bodyPr>
            <a:lstStyle/>
            <a:p>
              <a:pPr algn="just">
                <a:lnSpc>
                  <a:spcPct val="150000"/>
                </a:lnSpc>
              </a:pPr>
              <a:r>
                <a:rPr lang="fr-FR" dirty="0"/>
                <a:t>Mieux définir les travaux du sol (profondeur et type de matériels)</a:t>
              </a:r>
            </a:p>
          </p:txBody>
        </p:sp>
        <p:grpSp>
          <p:nvGrpSpPr>
            <p:cNvPr id="52" name="Groupe 51"/>
            <p:cNvGrpSpPr/>
            <p:nvPr/>
          </p:nvGrpSpPr>
          <p:grpSpPr>
            <a:xfrm>
              <a:off x="4899804" y="3687698"/>
              <a:ext cx="6714295" cy="2145268"/>
              <a:chOff x="4899804" y="3687698"/>
              <a:chExt cx="6714295" cy="2145268"/>
            </a:xfrm>
          </p:grpSpPr>
          <p:grpSp>
            <p:nvGrpSpPr>
              <p:cNvPr id="12" name="Groupe 11"/>
              <p:cNvGrpSpPr/>
              <p:nvPr/>
            </p:nvGrpSpPr>
            <p:grpSpPr>
              <a:xfrm>
                <a:off x="4899804" y="3687698"/>
                <a:ext cx="6714295" cy="2145268"/>
                <a:chOff x="4874404" y="3596022"/>
                <a:chExt cx="6714295" cy="2145268"/>
              </a:xfrm>
            </p:grpSpPr>
            <p:sp>
              <p:nvSpPr>
                <p:cNvPr id="17" name="ZoneTexte 16"/>
                <p:cNvSpPr txBox="1"/>
                <p:nvPr/>
              </p:nvSpPr>
              <p:spPr>
                <a:xfrm>
                  <a:off x="4874404" y="3596022"/>
                  <a:ext cx="6714295" cy="2145268"/>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fr-FR" sz="2000" dirty="0"/>
                    <a:t>Mortalités directe et indirecte </a:t>
                  </a:r>
                  <a:r>
                    <a:rPr lang="fr-FR" sz="1200" i="1" dirty="0"/>
                    <a:t>(Edwards et al., 1982) </a:t>
                  </a:r>
                </a:p>
                <a:p>
                  <a:pPr algn="just">
                    <a:lnSpc>
                      <a:spcPct val="150000"/>
                    </a:lnSpc>
                  </a:pPr>
                  <a:r>
                    <a:rPr lang="fr-FR" sz="2000" dirty="0"/>
                    <a:t>      -&gt; Infiltration de l’eau </a:t>
                  </a:r>
                  <a:r>
                    <a:rPr lang="fr-FR" sz="1400" i="1" dirty="0"/>
                    <a:t>(Blouin, 2013)</a:t>
                  </a:r>
                </a:p>
                <a:p>
                  <a:pPr algn="just">
                    <a:lnSpc>
                      <a:spcPct val="150000"/>
                    </a:lnSpc>
                  </a:pPr>
                  <a:r>
                    <a:rPr lang="fr-FR" sz="2000" dirty="0"/>
                    <a:t>      -&gt; Incorporation de la matière organique </a:t>
                  </a:r>
                  <a:r>
                    <a:rPr lang="fr-FR" sz="1200" i="1" dirty="0"/>
                    <a:t>(</a:t>
                  </a:r>
                  <a:r>
                    <a:rPr lang="fr-FR" sz="1200" i="1" dirty="0" err="1"/>
                    <a:t>Cluzeau</a:t>
                  </a:r>
                  <a:r>
                    <a:rPr lang="fr-FR" sz="1200" i="1" dirty="0"/>
                    <a:t> et al., 2003) </a:t>
                  </a:r>
                  <a:endParaRPr lang="fr-FR" sz="2000" dirty="0"/>
                </a:p>
                <a:p>
                  <a:pPr algn="just">
                    <a:lnSpc>
                      <a:spcPct val="150000"/>
                    </a:lnSpc>
                  </a:pPr>
                  <a:r>
                    <a:rPr lang="fr-FR" sz="2000" dirty="0"/>
                    <a:t>      -&gt; Services écosystémiques </a:t>
                  </a:r>
                </a:p>
              </p:txBody>
            </p:sp>
            <p:sp>
              <p:nvSpPr>
                <p:cNvPr id="23" name="Flèche droite 22"/>
                <p:cNvSpPr/>
                <p:nvPr/>
              </p:nvSpPr>
              <p:spPr>
                <a:xfrm rot="3454849">
                  <a:off x="8907545" y="4363271"/>
                  <a:ext cx="377711" cy="252000"/>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grpSp>
          <p:sp>
            <p:nvSpPr>
              <p:cNvPr id="50" name="Flèche droite 49"/>
              <p:cNvSpPr/>
              <p:nvPr/>
            </p:nvSpPr>
            <p:spPr>
              <a:xfrm rot="3454849">
                <a:off x="10983169" y="4891855"/>
                <a:ext cx="377711" cy="252000"/>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sp>
            <p:nvSpPr>
              <p:cNvPr id="51" name="Flèche droite 50"/>
              <p:cNvSpPr/>
              <p:nvPr/>
            </p:nvSpPr>
            <p:spPr>
              <a:xfrm rot="3454849">
                <a:off x="8275706" y="5381561"/>
                <a:ext cx="377711" cy="252000"/>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grpSp>
      </p:grpSp>
    </p:spTree>
    <p:extLst>
      <p:ext uri="{BB962C8B-B14F-4D97-AF65-F5344CB8AC3E}">
        <p14:creationId xmlns:p14="http://schemas.microsoft.com/office/powerpoint/2010/main" val="221867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5167697" y="3144653"/>
            <a:ext cx="6556763" cy="2876434"/>
            <a:chOff x="5167697" y="3144653"/>
            <a:chExt cx="6556763" cy="2876434"/>
          </a:xfrm>
        </p:grpSpPr>
        <p:sp>
          <p:nvSpPr>
            <p:cNvPr id="18" name="ZoneTexte 17"/>
            <p:cNvSpPr txBox="1"/>
            <p:nvPr/>
          </p:nvSpPr>
          <p:spPr>
            <a:xfrm>
              <a:off x="5208460" y="5578413"/>
              <a:ext cx="6516000" cy="442674"/>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fontAlgn="t"/>
              <a:r>
                <a:rPr lang="fr-FR" sz="2000" dirty="0">
                  <a:solidFill>
                    <a:srgbClr val="000000"/>
                  </a:solidFill>
                  <a:latin typeface="Calibri" panose="020F0502020204030204" pitchFamily="34" charset="0"/>
                </a:rPr>
                <a:t>Connaitre les Indices de Fréquence de Traitements (IFT)</a:t>
              </a:r>
              <a:endParaRPr lang="fr-FR" sz="2000" dirty="0">
                <a:latin typeface="Arial" panose="020B0604020202020204" pitchFamily="34" charset="0"/>
              </a:endParaRPr>
            </a:p>
          </p:txBody>
        </p:sp>
        <p:grpSp>
          <p:nvGrpSpPr>
            <p:cNvPr id="2" name="Groupe 1"/>
            <p:cNvGrpSpPr/>
            <p:nvPr/>
          </p:nvGrpSpPr>
          <p:grpSpPr>
            <a:xfrm>
              <a:off x="5167697" y="3144653"/>
              <a:ext cx="6549950" cy="2145268"/>
              <a:chOff x="5167697" y="3144653"/>
              <a:chExt cx="6549950" cy="2145268"/>
            </a:xfrm>
          </p:grpSpPr>
          <p:sp>
            <p:nvSpPr>
              <p:cNvPr id="17" name="ZoneTexte 16"/>
              <p:cNvSpPr txBox="1"/>
              <p:nvPr/>
            </p:nvSpPr>
            <p:spPr>
              <a:xfrm>
                <a:off x="5167697" y="3144653"/>
                <a:ext cx="6549950" cy="2145268"/>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fr-FR" sz="2000" dirty="0"/>
                  <a:t>Mortalité individuelle et modification du comportement des épigés </a:t>
                </a:r>
                <a:r>
                  <a:rPr lang="fr-FR" sz="1200" i="1" dirty="0"/>
                  <a:t>(</a:t>
                </a:r>
                <a:r>
                  <a:rPr lang="fr-FR" sz="1200" i="1" dirty="0" err="1"/>
                  <a:t>Pelosi</a:t>
                </a:r>
                <a:r>
                  <a:rPr lang="fr-FR" sz="1200" i="1" dirty="0"/>
                  <a:t> et al. 2014) </a:t>
                </a:r>
              </a:p>
              <a:p>
                <a:pPr>
                  <a:lnSpc>
                    <a:spcPct val="150000"/>
                  </a:lnSpc>
                </a:pPr>
                <a:r>
                  <a:rPr lang="fr-FR" sz="1200" dirty="0"/>
                  <a:t>     </a:t>
                </a:r>
                <a:r>
                  <a:rPr lang="fr-FR" sz="2000" dirty="0"/>
                  <a:t>-&gt; Fragmentation de la matière organiques à la surface</a:t>
                </a:r>
              </a:p>
              <a:p>
                <a:pPr>
                  <a:lnSpc>
                    <a:spcPct val="150000"/>
                  </a:lnSpc>
                </a:pPr>
                <a:r>
                  <a:rPr lang="fr-FR" sz="1200" dirty="0"/>
                  <a:t>     </a:t>
                </a:r>
                <a:r>
                  <a:rPr lang="fr-FR" sz="2000" dirty="0"/>
                  <a:t>-&gt; </a:t>
                </a:r>
                <a:r>
                  <a:rPr lang="fr-FR" sz="2000" dirty="0">
                    <a:cs typeface="Times New Roman" panose="02020603050405020304" pitchFamily="18" charset="0"/>
                  </a:rPr>
                  <a:t>Prédateurs de surface </a:t>
                </a:r>
                <a:endParaRPr lang="fr-FR" sz="2000" dirty="0">
                  <a:solidFill>
                    <a:srgbClr val="FF0000"/>
                  </a:solidFill>
                  <a:cs typeface="Times New Roman" panose="02020603050405020304" pitchFamily="18" charset="0"/>
                </a:endParaRPr>
              </a:p>
            </p:txBody>
          </p:sp>
          <p:sp>
            <p:nvSpPr>
              <p:cNvPr id="26" name="Flèche droite 25"/>
              <p:cNvSpPr/>
              <p:nvPr/>
            </p:nvSpPr>
            <p:spPr>
              <a:xfrm rot="3454849">
                <a:off x="11152615" y="4383743"/>
                <a:ext cx="377711" cy="252000"/>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sp>
            <p:nvSpPr>
              <p:cNvPr id="27" name="Flèche droite 26"/>
              <p:cNvSpPr/>
              <p:nvPr/>
            </p:nvSpPr>
            <p:spPr>
              <a:xfrm rot="3454849">
                <a:off x="8022659" y="4837687"/>
                <a:ext cx="377711" cy="252000"/>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grpSp>
      </p:grpSp>
      <p:sp>
        <p:nvSpPr>
          <p:cNvPr id="3" name="ZoneTexte 2"/>
          <p:cNvSpPr txBox="1"/>
          <p:nvPr/>
        </p:nvSpPr>
        <p:spPr>
          <a:xfrm>
            <a:off x="4332572" y="805433"/>
            <a:ext cx="4656406" cy="461665"/>
          </a:xfrm>
          <a:prstGeom prst="rect">
            <a:avLst/>
          </a:prstGeom>
          <a:noFill/>
        </p:spPr>
        <p:txBody>
          <a:bodyPr wrap="square" rtlCol="0">
            <a:spAutoFit/>
          </a:bodyPr>
          <a:lstStyle/>
          <a:p>
            <a:r>
              <a:rPr lang="fr-FR" sz="2400" b="1" dirty="0"/>
              <a:t>Effet des herbicides </a:t>
            </a:r>
          </a:p>
        </p:txBody>
      </p:sp>
      <p:graphicFrame>
        <p:nvGraphicFramePr>
          <p:cNvPr id="14" name="Diagramme 13"/>
          <p:cNvGraphicFramePr>
            <a:graphicFrameLocks noChangeAspect="1"/>
          </p:cNvGraphicFramePr>
          <p:nvPr>
            <p:extLst>
              <p:ext uri="{D42A27DB-BD31-4B8C-83A1-F6EECF244321}">
                <p14:modId xmlns:p14="http://schemas.microsoft.com/office/powerpoint/2010/main" val="3629592256"/>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numéro de diapositive 4"/>
          <p:cNvSpPr>
            <a:spLocks noGrp="1"/>
          </p:cNvSpPr>
          <p:nvPr>
            <p:ph type="sldNum" sz="quarter" idx="12"/>
          </p:nvPr>
        </p:nvSpPr>
        <p:spPr/>
        <p:txBody>
          <a:bodyPr/>
          <a:lstStyle/>
          <a:p>
            <a:fld id="{E8E963B7-37A0-4AC9-95FB-AD85C5B13107}" type="slidenum">
              <a:rPr lang="fr-FR" smtClean="0"/>
              <a:t>14</a:t>
            </a:fld>
            <a:endParaRPr lang="fr-FR"/>
          </a:p>
        </p:txBody>
      </p:sp>
      <p:grpSp>
        <p:nvGrpSpPr>
          <p:cNvPr id="4" name="Groupe 3"/>
          <p:cNvGrpSpPr/>
          <p:nvPr/>
        </p:nvGrpSpPr>
        <p:grpSpPr>
          <a:xfrm>
            <a:off x="5167697" y="1638152"/>
            <a:ext cx="5650184" cy="1058611"/>
            <a:chOff x="5167697" y="1638152"/>
            <a:chExt cx="5650184" cy="1058611"/>
          </a:xfrm>
        </p:grpSpPr>
        <p:grpSp>
          <p:nvGrpSpPr>
            <p:cNvPr id="20" name="Groupe 19"/>
            <p:cNvGrpSpPr/>
            <p:nvPr/>
          </p:nvGrpSpPr>
          <p:grpSpPr>
            <a:xfrm>
              <a:off x="5167697" y="1638152"/>
              <a:ext cx="5650184" cy="1058611"/>
              <a:chOff x="4673876" y="1744924"/>
              <a:chExt cx="5650184" cy="1058611"/>
            </a:xfrm>
          </p:grpSpPr>
          <p:sp>
            <p:nvSpPr>
              <p:cNvPr id="21" name="Flèche droite 20"/>
              <p:cNvSpPr/>
              <p:nvPr/>
            </p:nvSpPr>
            <p:spPr>
              <a:xfrm rot="3649227">
                <a:off x="9928060" y="2220968"/>
                <a:ext cx="540000" cy="252000"/>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sp>
            <p:nvSpPr>
              <p:cNvPr id="22" name="ZoneTexte 21"/>
              <p:cNvSpPr txBox="1"/>
              <p:nvPr/>
            </p:nvSpPr>
            <p:spPr>
              <a:xfrm>
                <a:off x="4673876" y="2144525"/>
                <a:ext cx="2621540" cy="369332"/>
              </a:xfrm>
              <a:prstGeom prst="rect">
                <a:avLst/>
              </a:prstGeom>
              <a:noFill/>
            </p:spPr>
            <p:txBody>
              <a:bodyPr wrap="square" rtlCol="0">
                <a:spAutoFit/>
              </a:bodyPr>
              <a:lstStyle/>
              <a:p>
                <a:r>
                  <a:rPr lang="fr-FR" dirty="0"/>
                  <a:t>Applications herbicides</a:t>
                </a:r>
              </a:p>
            </p:txBody>
          </p:sp>
          <p:cxnSp>
            <p:nvCxnSpPr>
              <p:cNvPr id="23" name="Connecteur droit 22"/>
              <p:cNvCxnSpPr/>
              <p:nvPr/>
            </p:nvCxnSpPr>
            <p:spPr>
              <a:xfrm>
                <a:off x="7717693" y="1744924"/>
                <a:ext cx="0" cy="1058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7864567" y="2075275"/>
                <a:ext cx="2385812" cy="464871"/>
              </a:xfrm>
              <a:prstGeom prst="rect">
                <a:avLst/>
              </a:prstGeom>
              <a:noFill/>
            </p:spPr>
            <p:txBody>
              <a:bodyPr wrap="square" rtlCol="0">
                <a:spAutoFit/>
              </a:bodyPr>
              <a:lstStyle/>
              <a:p>
                <a:pPr>
                  <a:lnSpc>
                    <a:spcPct val="150000"/>
                  </a:lnSpc>
                </a:pPr>
                <a:r>
                  <a:rPr lang="fr-FR" dirty="0"/>
                  <a:t>Abondance des épigés</a:t>
                </a:r>
              </a:p>
            </p:txBody>
          </p:sp>
        </p:grpSp>
        <p:sp>
          <p:nvSpPr>
            <p:cNvPr id="25" name="Flèche droite 24"/>
            <p:cNvSpPr/>
            <p:nvPr/>
          </p:nvSpPr>
          <p:spPr>
            <a:xfrm rot="18713930">
              <a:off x="7409844" y="2061695"/>
              <a:ext cx="540000" cy="252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grpSp>
      <p:sp>
        <p:nvSpPr>
          <p:cNvPr id="28" name="Espace réservé du numéro de diapositive 3"/>
          <p:cNvSpPr txBox="1">
            <a:spLocks/>
          </p:cNvSpPr>
          <p:nvPr/>
        </p:nvSpPr>
        <p:spPr>
          <a:xfrm>
            <a:off x="8763000" y="65087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grpSp>
        <p:nvGrpSpPr>
          <p:cNvPr id="9" name="Groupe 8"/>
          <p:cNvGrpSpPr/>
          <p:nvPr/>
        </p:nvGrpSpPr>
        <p:grpSpPr>
          <a:xfrm>
            <a:off x="215382" y="1638152"/>
            <a:ext cx="4613144" cy="4356782"/>
            <a:chOff x="215382" y="1622738"/>
            <a:chExt cx="4613144" cy="4356782"/>
          </a:xfrm>
        </p:grpSpPr>
        <p:grpSp>
          <p:nvGrpSpPr>
            <p:cNvPr id="6" name="Groupe 5"/>
            <p:cNvGrpSpPr/>
            <p:nvPr/>
          </p:nvGrpSpPr>
          <p:grpSpPr>
            <a:xfrm>
              <a:off x="215382" y="1622738"/>
              <a:ext cx="4613144" cy="4356782"/>
              <a:chOff x="215382" y="1622738"/>
              <a:chExt cx="4613144" cy="4356782"/>
            </a:xfrm>
          </p:grpSpPr>
          <p:pic>
            <p:nvPicPr>
              <p:cNvPr id="10" name="Image 9"/>
              <p:cNvPicPr>
                <a:picLocks noChangeAspect="1"/>
              </p:cNvPicPr>
              <p:nvPr/>
            </p:nvPicPr>
            <p:blipFill>
              <a:blip r:embed="rId8"/>
              <a:stretch>
                <a:fillRect/>
              </a:stretch>
            </p:blipFill>
            <p:spPr>
              <a:xfrm>
                <a:off x="215382" y="1622738"/>
                <a:ext cx="4613144" cy="4356782"/>
              </a:xfrm>
              <a:prstGeom prst="rect">
                <a:avLst/>
              </a:prstGeom>
            </p:spPr>
          </p:pic>
          <p:pic>
            <p:nvPicPr>
              <p:cNvPr id="16" name="Image 15"/>
              <p:cNvPicPr>
                <a:picLocks noChangeAspect="1"/>
              </p:cNvPicPr>
              <p:nvPr/>
            </p:nvPicPr>
            <p:blipFill>
              <a:blip r:embed="rId9"/>
              <a:stretch>
                <a:fillRect/>
              </a:stretch>
            </p:blipFill>
            <p:spPr>
              <a:xfrm>
                <a:off x="215382" y="5190659"/>
                <a:ext cx="1141184" cy="775508"/>
              </a:xfrm>
              <a:prstGeom prst="rect">
                <a:avLst/>
              </a:prstGeom>
              <a:ln>
                <a:solidFill>
                  <a:schemeClr val="tx1"/>
                </a:solidFill>
              </a:ln>
            </p:spPr>
          </p:pic>
        </p:grpSp>
        <p:pic>
          <p:nvPicPr>
            <p:cNvPr id="8" name="Image 7"/>
            <p:cNvPicPr>
              <a:picLocks noChangeAspect="1"/>
            </p:cNvPicPr>
            <p:nvPr/>
          </p:nvPicPr>
          <p:blipFill rotWithShape="1">
            <a:blip r:embed="rId10">
              <a:extLst>
                <a:ext uri="{28A0092B-C50C-407E-A947-70E740481C1C}">
                  <a14:useLocalDpi xmlns:a14="http://schemas.microsoft.com/office/drawing/2010/main" val="0"/>
                </a:ext>
              </a:extLst>
            </a:blip>
            <a:srcRect l="30682" t="84820" r="7438" b="9853"/>
            <a:stretch/>
          </p:blipFill>
          <p:spPr>
            <a:xfrm>
              <a:off x="1395663" y="5654842"/>
              <a:ext cx="2936909" cy="252821"/>
            </a:xfrm>
            <a:prstGeom prst="rect">
              <a:avLst/>
            </a:prstGeom>
          </p:spPr>
        </p:pic>
      </p:grpSp>
    </p:spTree>
    <p:extLst>
      <p:ext uri="{BB962C8B-B14F-4D97-AF65-F5344CB8AC3E}">
        <p14:creationId xmlns:p14="http://schemas.microsoft.com/office/powerpoint/2010/main" val="331246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462075" y="786261"/>
            <a:ext cx="4656406" cy="461665"/>
          </a:xfrm>
          <a:prstGeom prst="rect">
            <a:avLst/>
          </a:prstGeom>
          <a:noFill/>
        </p:spPr>
        <p:txBody>
          <a:bodyPr wrap="square" rtlCol="0">
            <a:spAutoFit/>
          </a:bodyPr>
          <a:lstStyle/>
          <a:p>
            <a:r>
              <a:rPr lang="fr-FR" sz="2400" b="1" dirty="0"/>
              <a:t>Effet de la durée de la rotation </a:t>
            </a:r>
          </a:p>
        </p:txBody>
      </p:sp>
      <p:graphicFrame>
        <p:nvGraphicFramePr>
          <p:cNvPr id="14" name="Diagramme 13"/>
          <p:cNvGraphicFramePr>
            <a:graphicFrameLocks noChangeAspect="1"/>
          </p:cNvGraphicFramePr>
          <p:nvPr>
            <p:extLst>
              <p:ext uri="{D42A27DB-BD31-4B8C-83A1-F6EECF244321}">
                <p14:modId xmlns:p14="http://schemas.microsoft.com/office/powerpoint/2010/main" val="772473094"/>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p:cNvSpPr>
            <a:spLocks noGrp="1"/>
          </p:cNvSpPr>
          <p:nvPr>
            <p:ph type="sldNum" sz="quarter" idx="12"/>
          </p:nvPr>
        </p:nvSpPr>
        <p:spPr/>
        <p:txBody>
          <a:bodyPr/>
          <a:lstStyle/>
          <a:p>
            <a:fld id="{E8E963B7-37A0-4AC9-95FB-AD85C5B13107}" type="slidenum">
              <a:rPr lang="fr-FR" smtClean="0"/>
              <a:t>15</a:t>
            </a:fld>
            <a:endParaRPr lang="fr-FR"/>
          </a:p>
        </p:txBody>
      </p:sp>
      <p:grpSp>
        <p:nvGrpSpPr>
          <p:cNvPr id="2" name="Groupe 1"/>
          <p:cNvGrpSpPr/>
          <p:nvPr/>
        </p:nvGrpSpPr>
        <p:grpSpPr>
          <a:xfrm>
            <a:off x="5496941" y="1638152"/>
            <a:ext cx="5157461" cy="1058611"/>
            <a:chOff x="5496941" y="1638152"/>
            <a:chExt cx="5157461" cy="1058611"/>
          </a:xfrm>
        </p:grpSpPr>
        <p:grpSp>
          <p:nvGrpSpPr>
            <p:cNvPr id="21" name="Groupe 20"/>
            <p:cNvGrpSpPr/>
            <p:nvPr/>
          </p:nvGrpSpPr>
          <p:grpSpPr>
            <a:xfrm>
              <a:off x="5496941" y="1638152"/>
              <a:ext cx="5031461" cy="1058611"/>
              <a:chOff x="5496941" y="1638152"/>
              <a:chExt cx="5031461" cy="1058611"/>
            </a:xfrm>
          </p:grpSpPr>
          <p:grpSp>
            <p:nvGrpSpPr>
              <p:cNvPr id="22" name="Groupe 21"/>
              <p:cNvGrpSpPr/>
              <p:nvPr/>
            </p:nvGrpSpPr>
            <p:grpSpPr>
              <a:xfrm>
                <a:off x="5496941" y="1638152"/>
                <a:ext cx="5031461" cy="1058611"/>
                <a:chOff x="5003120" y="1744924"/>
                <a:chExt cx="5031461" cy="1058611"/>
              </a:xfrm>
            </p:grpSpPr>
            <p:sp>
              <p:nvSpPr>
                <p:cNvPr id="25" name="ZoneTexte 24"/>
                <p:cNvSpPr txBox="1"/>
                <p:nvPr/>
              </p:nvSpPr>
              <p:spPr>
                <a:xfrm>
                  <a:off x="5003120" y="2144524"/>
                  <a:ext cx="2621540" cy="369332"/>
                </a:xfrm>
                <a:prstGeom prst="rect">
                  <a:avLst/>
                </a:prstGeom>
                <a:noFill/>
              </p:spPr>
              <p:txBody>
                <a:bodyPr wrap="square" rtlCol="0">
                  <a:spAutoFit/>
                </a:bodyPr>
                <a:lstStyle/>
                <a:p>
                  <a:r>
                    <a:rPr lang="fr-FR" dirty="0"/>
                    <a:t>Durée de la rotation</a:t>
                  </a:r>
                </a:p>
              </p:txBody>
            </p:sp>
            <p:cxnSp>
              <p:nvCxnSpPr>
                <p:cNvPr id="26" name="Connecteur droit 25"/>
                <p:cNvCxnSpPr/>
                <p:nvPr/>
              </p:nvCxnSpPr>
              <p:spPr>
                <a:xfrm>
                  <a:off x="7717693" y="1744924"/>
                  <a:ext cx="0" cy="1058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7864567" y="2075275"/>
                  <a:ext cx="2170014" cy="507831"/>
                </a:xfrm>
                <a:prstGeom prst="rect">
                  <a:avLst/>
                </a:prstGeom>
                <a:noFill/>
              </p:spPr>
              <p:txBody>
                <a:bodyPr wrap="square" rtlCol="0">
                  <a:spAutoFit/>
                </a:bodyPr>
                <a:lstStyle/>
                <a:p>
                  <a:pPr>
                    <a:lnSpc>
                      <a:spcPct val="150000"/>
                    </a:lnSpc>
                  </a:pPr>
                  <a:r>
                    <a:rPr lang="fr-FR" dirty="0"/>
                    <a:t>Indice d’</a:t>
                  </a:r>
                  <a:r>
                    <a:rPr lang="fr-FR" dirty="0" err="1"/>
                    <a:t>Equitabilité</a:t>
                  </a:r>
                  <a:endParaRPr lang="fr-FR" dirty="0"/>
                </a:p>
              </p:txBody>
            </p:sp>
          </p:grpSp>
          <p:sp>
            <p:nvSpPr>
              <p:cNvPr id="23" name="Flèche droite 22"/>
              <p:cNvSpPr/>
              <p:nvPr/>
            </p:nvSpPr>
            <p:spPr>
              <a:xfrm rot="18145774">
                <a:off x="7409844" y="2061695"/>
                <a:ext cx="540000" cy="252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grpSp>
        <p:sp>
          <p:nvSpPr>
            <p:cNvPr id="28" name="Flèche droite 27"/>
            <p:cNvSpPr/>
            <p:nvPr/>
          </p:nvSpPr>
          <p:spPr>
            <a:xfrm rot="17916667">
              <a:off x="10258402" y="2074400"/>
              <a:ext cx="540000" cy="252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grpSp>
      <p:grpSp>
        <p:nvGrpSpPr>
          <p:cNvPr id="6" name="Groupe 5"/>
          <p:cNvGrpSpPr/>
          <p:nvPr/>
        </p:nvGrpSpPr>
        <p:grpSpPr>
          <a:xfrm>
            <a:off x="5100600" y="3234921"/>
            <a:ext cx="6984000" cy="2785582"/>
            <a:chOff x="5100600" y="3234921"/>
            <a:chExt cx="6984000" cy="2785582"/>
          </a:xfrm>
        </p:grpSpPr>
        <p:sp>
          <p:nvSpPr>
            <p:cNvPr id="17" name="ZoneTexte 16"/>
            <p:cNvSpPr txBox="1"/>
            <p:nvPr/>
          </p:nvSpPr>
          <p:spPr>
            <a:xfrm>
              <a:off x="5100600" y="3234921"/>
              <a:ext cx="6984000" cy="1123712"/>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fr-FR" sz="2000" dirty="0"/>
                <a:t>Disponibilité et diversité de la matière organique </a:t>
              </a:r>
              <a:r>
                <a:rPr lang="fr-FR" sz="1200" i="1" dirty="0"/>
                <a:t>(Lofs-</a:t>
              </a:r>
              <a:r>
                <a:rPr lang="fr-FR" sz="1200" i="1" dirty="0" err="1"/>
                <a:t>Holmin</a:t>
              </a:r>
              <a:r>
                <a:rPr lang="fr-FR" sz="1200" i="1" dirty="0"/>
                <a:t>, 1983)</a:t>
              </a:r>
            </a:p>
            <a:p>
              <a:pPr>
                <a:lnSpc>
                  <a:spcPct val="150000"/>
                </a:lnSpc>
              </a:pPr>
              <a:r>
                <a:rPr lang="fr-FR" sz="2000" dirty="0"/>
                <a:t>      -&gt; Communauté stable</a:t>
              </a:r>
            </a:p>
          </p:txBody>
        </p:sp>
        <p:sp>
          <p:nvSpPr>
            <p:cNvPr id="18" name="ZoneTexte 17"/>
            <p:cNvSpPr txBox="1"/>
            <p:nvPr/>
          </p:nvSpPr>
          <p:spPr>
            <a:xfrm>
              <a:off x="5496941" y="5407569"/>
              <a:ext cx="6448155" cy="612934"/>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fontAlgn="t">
                <a:lnSpc>
                  <a:spcPct val="150000"/>
                </a:lnSpc>
              </a:pPr>
              <a:r>
                <a:rPr lang="fr-FR" sz="2000" dirty="0"/>
                <a:t>La présence de prairie dans la rotation</a:t>
              </a:r>
            </a:p>
          </p:txBody>
        </p:sp>
      </p:grpSp>
      <p:pic>
        <p:nvPicPr>
          <p:cNvPr id="12" name="Image 11"/>
          <p:cNvPicPr>
            <a:picLocks noChangeAspect="1"/>
          </p:cNvPicPr>
          <p:nvPr/>
        </p:nvPicPr>
        <p:blipFill>
          <a:blip r:embed="rId8"/>
          <a:stretch>
            <a:fillRect/>
          </a:stretch>
        </p:blipFill>
        <p:spPr>
          <a:xfrm>
            <a:off x="1559168" y="5581512"/>
            <a:ext cx="2865368" cy="493819"/>
          </a:xfrm>
          <a:prstGeom prst="rect">
            <a:avLst/>
          </a:prstGeom>
        </p:spPr>
      </p:pic>
      <p:grpSp>
        <p:nvGrpSpPr>
          <p:cNvPr id="8" name="Groupe 7"/>
          <p:cNvGrpSpPr/>
          <p:nvPr/>
        </p:nvGrpSpPr>
        <p:grpSpPr>
          <a:xfrm>
            <a:off x="259286" y="1614098"/>
            <a:ext cx="4572000" cy="4464000"/>
            <a:chOff x="259286" y="1614098"/>
            <a:chExt cx="4572000" cy="4464000"/>
          </a:xfrm>
        </p:grpSpPr>
        <p:grpSp>
          <p:nvGrpSpPr>
            <p:cNvPr id="5" name="Groupe 4"/>
            <p:cNvGrpSpPr/>
            <p:nvPr/>
          </p:nvGrpSpPr>
          <p:grpSpPr>
            <a:xfrm>
              <a:off x="259286" y="1614098"/>
              <a:ext cx="4572000" cy="4464000"/>
              <a:chOff x="259286" y="1614098"/>
              <a:chExt cx="4572000" cy="4464000"/>
            </a:xfrm>
          </p:grpSpPr>
          <p:pic>
            <p:nvPicPr>
              <p:cNvPr id="13" name="Image 12"/>
              <p:cNvPicPr/>
              <p:nvPr/>
            </p:nvPicPr>
            <p:blipFill rotWithShape="1">
              <a:blip r:embed="rId9">
                <a:extLst>
                  <a:ext uri="{28A0092B-C50C-407E-A947-70E740481C1C}">
                    <a14:useLocalDpi xmlns:a14="http://schemas.microsoft.com/office/drawing/2010/main" val="0"/>
                  </a:ext>
                </a:extLst>
              </a:blip>
              <a:srcRect l="-7923" t="1" r="-1" b="-219"/>
              <a:stretch/>
            </p:blipFill>
            <p:spPr bwMode="auto">
              <a:xfrm>
                <a:off x="259286" y="1614098"/>
                <a:ext cx="4572000" cy="4464000"/>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6" name="Image 15"/>
              <p:cNvPicPr>
                <a:picLocks noChangeAspect="1"/>
              </p:cNvPicPr>
              <p:nvPr/>
            </p:nvPicPr>
            <p:blipFill>
              <a:blip r:embed="rId10"/>
              <a:stretch>
                <a:fillRect/>
              </a:stretch>
            </p:blipFill>
            <p:spPr>
              <a:xfrm>
                <a:off x="259286" y="5235586"/>
                <a:ext cx="1141184" cy="839745"/>
              </a:xfrm>
              <a:prstGeom prst="rect">
                <a:avLst/>
              </a:prstGeom>
              <a:ln>
                <a:solidFill>
                  <a:schemeClr val="tx1"/>
                </a:solidFill>
              </a:ln>
            </p:spPr>
          </p:pic>
        </p:grpSp>
        <p:pic>
          <p:nvPicPr>
            <p:cNvPr id="24" name="Image 23"/>
            <p:cNvPicPr>
              <a:picLocks noChangeAspect="1"/>
            </p:cNvPicPr>
            <p:nvPr/>
          </p:nvPicPr>
          <p:blipFill rotWithShape="1">
            <a:blip r:embed="rId11"/>
            <a:srcRect l="3146" t="3713" r="19528" b="90562"/>
            <a:stretch/>
          </p:blipFill>
          <p:spPr>
            <a:xfrm>
              <a:off x="401948" y="1746625"/>
              <a:ext cx="4286675" cy="249410"/>
            </a:xfrm>
            <a:prstGeom prst="rect">
              <a:avLst/>
            </a:prstGeom>
          </p:spPr>
        </p:pic>
      </p:grpSp>
    </p:spTree>
    <p:extLst>
      <p:ext uri="{BB962C8B-B14F-4D97-AF65-F5344CB8AC3E}">
        <p14:creationId xmlns:p14="http://schemas.microsoft.com/office/powerpoint/2010/main" val="18106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E8E963B7-37A0-4AC9-95FB-AD85C5B13107}" type="slidenum">
              <a:rPr lang="fr-FR" smtClean="0"/>
              <a:t>16</a:t>
            </a:fld>
            <a:endParaRPr lang="fr-FR" dirty="0"/>
          </a:p>
        </p:txBody>
      </p:sp>
      <p:graphicFrame>
        <p:nvGraphicFramePr>
          <p:cNvPr id="6" name="Diagramme 5"/>
          <p:cNvGraphicFramePr>
            <a:graphicFrameLocks noChangeAspect="1"/>
          </p:cNvGraphicFramePr>
          <p:nvPr>
            <p:extLst>
              <p:ext uri="{D42A27DB-BD31-4B8C-83A1-F6EECF244321}">
                <p14:modId xmlns:p14="http://schemas.microsoft.com/office/powerpoint/2010/main" val="890600758"/>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e 8"/>
          <p:cNvGrpSpPr/>
          <p:nvPr/>
        </p:nvGrpSpPr>
        <p:grpSpPr>
          <a:xfrm>
            <a:off x="253118" y="1634472"/>
            <a:ext cx="5204585" cy="1200329"/>
            <a:chOff x="5558770" y="1452028"/>
            <a:chExt cx="5436918" cy="1485136"/>
          </a:xfrm>
        </p:grpSpPr>
        <p:sp>
          <p:nvSpPr>
            <p:cNvPr id="10" name="ZoneTexte 9"/>
            <p:cNvSpPr txBox="1"/>
            <p:nvPr/>
          </p:nvSpPr>
          <p:spPr>
            <a:xfrm>
              <a:off x="7689346" y="1452028"/>
              <a:ext cx="3306342" cy="1485136"/>
            </a:xfrm>
            <a:prstGeom prst="rect">
              <a:avLst/>
            </a:prstGeom>
            <a:noFill/>
          </p:spPr>
          <p:txBody>
            <a:bodyPr wrap="square" rtlCol="0">
              <a:spAutoFit/>
            </a:bodyPr>
            <a:lstStyle/>
            <a:p>
              <a:pPr>
                <a:lnSpc>
                  <a:spcPct val="150000"/>
                </a:lnSpc>
              </a:pPr>
              <a:r>
                <a:rPr lang="fr-FR" sz="1600" dirty="0"/>
                <a:t>Abondance et biomasse totales</a:t>
              </a:r>
            </a:p>
            <a:p>
              <a:pPr>
                <a:lnSpc>
                  <a:spcPct val="150000"/>
                </a:lnSpc>
              </a:pPr>
              <a:r>
                <a:rPr lang="fr-FR" sz="1600" dirty="0"/>
                <a:t>Abondance des épigés</a:t>
              </a:r>
            </a:p>
            <a:p>
              <a:pPr>
                <a:lnSpc>
                  <a:spcPct val="150000"/>
                </a:lnSpc>
              </a:pPr>
              <a:r>
                <a:rPr lang="fr-FR" sz="1600" dirty="0"/>
                <a:t>Abondance des endogés</a:t>
              </a:r>
            </a:p>
          </p:txBody>
        </p:sp>
        <p:sp>
          <p:nvSpPr>
            <p:cNvPr id="11" name="Flèche droite 10"/>
            <p:cNvSpPr/>
            <p:nvPr/>
          </p:nvSpPr>
          <p:spPr>
            <a:xfrm rot="18144323">
              <a:off x="10079388" y="2142992"/>
              <a:ext cx="1230787" cy="252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sz="1600"/>
            </a:p>
          </p:txBody>
        </p:sp>
        <p:sp>
          <p:nvSpPr>
            <p:cNvPr id="12" name="ZoneTexte 11"/>
            <p:cNvSpPr txBox="1"/>
            <p:nvPr/>
          </p:nvSpPr>
          <p:spPr>
            <a:xfrm>
              <a:off x="5558770" y="2127253"/>
              <a:ext cx="1640542" cy="418884"/>
            </a:xfrm>
            <a:prstGeom prst="rect">
              <a:avLst/>
            </a:prstGeom>
            <a:noFill/>
          </p:spPr>
          <p:txBody>
            <a:bodyPr wrap="square" rtlCol="0">
              <a:spAutoFit/>
            </a:bodyPr>
            <a:lstStyle/>
            <a:p>
              <a:r>
                <a:rPr lang="fr-FR" sz="1600" b="1" dirty="0"/>
                <a:t>2018 et 2020</a:t>
              </a:r>
            </a:p>
          </p:txBody>
        </p:sp>
        <p:cxnSp>
          <p:nvCxnSpPr>
            <p:cNvPr id="13" name="Connecteur droit 12"/>
            <p:cNvCxnSpPr/>
            <p:nvPr/>
          </p:nvCxnSpPr>
          <p:spPr>
            <a:xfrm>
              <a:off x="7554079" y="1799886"/>
              <a:ext cx="0" cy="1058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Connecteur droit 7"/>
          <p:cNvCxnSpPr/>
          <p:nvPr/>
        </p:nvCxnSpPr>
        <p:spPr>
          <a:xfrm>
            <a:off x="5876365" y="1034772"/>
            <a:ext cx="0" cy="518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e 59"/>
          <p:cNvGrpSpPr/>
          <p:nvPr/>
        </p:nvGrpSpPr>
        <p:grpSpPr>
          <a:xfrm>
            <a:off x="4444191" y="6394501"/>
            <a:ext cx="4017818" cy="406312"/>
            <a:chOff x="6957988" y="6097932"/>
            <a:chExt cx="4017818" cy="406312"/>
          </a:xfrm>
        </p:grpSpPr>
        <p:sp>
          <p:nvSpPr>
            <p:cNvPr id="61" name="ZoneTexte 60"/>
            <p:cNvSpPr txBox="1"/>
            <p:nvPr/>
          </p:nvSpPr>
          <p:spPr>
            <a:xfrm>
              <a:off x="6957988" y="6170356"/>
              <a:ext cx="4017818" cy="307777"/>
            </a:xfrm>
            <a:prstGeom prst="rect">
              <a:avLst/>
            </a:prstGeom>
            <a:noFill/>
          </p:spPr>
          <p:txBody>
            <a:bodyPr wrap="square" rtlCol="0">
              <a:spAutoFit/>
            </a:bodyPr>
            <a:lstStyle/>
            <a:p>
              <a:r>
                <a:rPr lang="fr-FR" sz="1400" dirty="0"/>
                <a:t>Augmentation         Diminution </a:t>
              </a:r>
            </a:p>
          </p:txBody>
        </p:sp>
        <p:sp>
          <p:nvSpPr>
            <p:cNvPr id="62" name="Flèche droite 61"/>
            <p:cNvSpPr/>
            <p:nvPr/>
          </p:nvSpPr>
          <p:spPr>
            <a:xfrm rot="18144323">
              <a:off x="8052607" y="6187932"/>
              <a:ext cx="360000" cy="180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sp>
          <p:nvSpPr>
            <p:cNvPr id="63" name="Flèche droite 62"/>
            <p:cNvSpPr/>
            <p:nvPr/>
          </p:nvSpPr>
          <p:spPr>
            <a:xfrm rot="3626265">
              <a:off x="9176251" y="6234244"/>
              <a:ext cx="360000" cy="180000"/>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a:p>
          </p:txBody>
        </p:sp>
      </p:grpSp>
      <p:grpSp>
        <p:nvGrpSpPr>
          <p:cNvPr id="3" name="Groupe 2"/>
          <p:cNvGrpSpPr/>
          <p:nvPr/>
        </p:nvGrpSpPr>
        <p:grpSpPr>
          <a:xfrm>
            <a:off x="6003687" y="1099596"/>
            <a:ext cx="5401988" cy="1938992"/>
            <a:chOff x="6003687" y="1099596"/>
            <a:chExt cx="5401988" cy="1938992"/>
          </a:xfrm>
        </p:grpSpPr>
        <p:grpSp>
          <p:nvGrpSpPr>
            <p:cNvPr id="2" name="Groupe 1"/>
            <p:cNvGrpSpPr/>
            <p:nvPr/>
          </p:nvGrpSpPr>
          <p:grpSpPr>
            <a:xfrm>
              <a:off x="6003687" y="1099596"/>
              <a:ext cx="5213825" cy="1938992"/>
              <a:chOff x="6114207" y="1530201"/>
              <a:chExt cx="5213825" cy="1938992"/>
            </a:xfrm>
          </p:grpSpPr>
          <p:grpSp>
            <p:nvGrpSpPr>
              <p:cNvPr id="18" name="Groupe 17"/>
              <p:cNvGrpSpPr/>
              <p:nvPr/>
            </p:nvGrpSpPr>
            <p:grpSpPr>
              <a:xfrm>
                <a:off x="6114207" y="1530201"/>
                <a:ext cx="5213825" cy="1938992"/>
                <a:chOff x="4963725" y="1143971"/>
                <a:chExt cx="5213825" cy="1938992"/>
              </a:xfrm>
            </p:grpSpPr>
            <p:sp>
              <p:nvSpPr>
                <p:cNvPr id="22" name="ZoneTexte 21"/>
                <p:cNvSpPr txBox="1"/>
                <p:nvPr/>
              </p:nvSpPr>
              <p:spPr>
                <a:xfrm>
                  <a:off x="4963725" y="2150717"/>
                  <a:ext cx="1640542" cy="338554"/>
                </a:xfrm>
                <a:prstGeom prst="rect">
                  <a:avLst/>
                </a:prstGeom>
                <a:noFill/>
              </p:spPr>
              <p:txBody>
                <a:bodyPr wrap="square" rtlCol="0">
                  <a:spAutoFit/>
                </a:bodyPr>
                <a:lstStyle/>
                <a:p>
                  <a:r>
                    <a:rPr lang="fr-FR" sz="1600" b="1" dirty="0"/>
                    <a:t>Travail du sol</a:t>
                  </a:r>
                </a:p>
              </p:txBody>
            </p:sp>
            <p:cxnSp>
              <p:nvCxnSpPr>
                <p:cNvPr id="23" name="Connecteur droit 22"/>
                <p:cNvCxnSpPr/>
                <p:nvPr/>
              </p:nvCxnSpPr>
              <p:spPr>
                <a:xfrm>
                  <a:off x="6645680" y="1317684"/>
                  <a:ext cx="0" cy="172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7034403" y="1143971"/>
                  <a:ext cx="3143147" cy="1938992"/>
                </a:xfrm>
                <a:prstGeom prst="rect">
                  <a:avLst/>
                </a:prstGeom>
                <a:noFill/>
              </p:spPr>
              <p:txBody>
                <a:bodyPr wrap="square" rtlCol="0">
                  <a:spAutoFit/>
                </a:bodyPr>
                <a:lstStyle/>
                <a:p>
                  <a:pPr>
                    <a:lnSpc>
                      <a:spcPct val="150000"/>
                    </a:lnSpc>
                  </a:pPr>
                  <a:r>
                    <a:rPr lang="fr-FR" sz="1600" dirty="0"/>
                    <a:t>Abondance et biomasse totales</a:t>
                  </a:r>
                </a:p>
                <a:p>
                  <a:pPr>
                    <a:lnSpc>
                      <a:spcPct val="150000"/>
                    </a:lnSpc>
                  </a:pPr>
                  <a:r>
                    <a:rPr lang="fr-FR" sz="1600" dirty="0"/>
                    <a:t>Abondance des groupes fonctionnels (hors endogés)</a:t>
                  </a:r>
                </a:p>
                <a:p>
                  <a:pPr>
                    <a:lnSpc>
                      <a:spcPct val="150000"/>
                    </a:lnSpc>
                  </a:pPr>
                  <a:r>
                    <a:rPr lang="fr-FR" sz="1600" dirty="0"/>
                    <a:t>Richesse lombricienne</a:t>
                  </a:r>
                </a:p>
                <a:p>
                  <a:pPr>
                    <a:lnSpc>
                      <a:spcPct val="150000"/>
                    </a:lnSpc>
                  </a:pPr>
                  <a:r>
                    <a:rPr lang="fr-FR" sz="1600" dirty="0"/>
                    <a:t>Shannon et </a:t>
                  </a:r>
                  <a:r>
                    <a:rPr lang="fr-FR" sz="1600" dirty="0" err="1"/>
                    <a:t>Equitabilité</a:t>
                  </a:r>
                  <a:endParaRPr lang="fr-FR" sz="1600" dirty="0"/>
                </a:p>
              </p:txBody>
            </p:sp>
          </p:grpSp>
          <p:sp>
            <p:nvSpPr>
              <p:cNvPr id="37" name="Flèche droite 36"/>
              <p:cNvSpPr/>
              <p:nvPr/>
            </p:nvSpPr>
            <p:spPr>
              <a:xfrm rot="3649227">
                <a:off x="7196276" y="2562829"/>
                <a:ext cx="540000" cy="252000"/>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sz="1600"/>
              </a:p>
            </p:txBody>
          </p:sp>
        </p:grpSp>
        <p:sp>
          <p:nvSpPr>
            <p:cNvPr id="38" name="Flèche droite 37"/>
            <p:cNvSpPr/>
            <p:nvPr/>
          </p:nvSpPr>
          <p:spPr>
            <a:xfrm rot="18144323">
              <a:off x="10533990" y="2036664"/>
              <a:ext cx="1491369" cy="252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sz="1600"/>
            </a:p>
          </p:txBody>
        </p:sp>
      </p:grpSp>
      <p:grpSp>
        <p:nvGrpSpPr>
          <p:cNvPr id="7" name="Groupe 6"/>
          <p:cNvGrpSpPr/>
          <p:nvPr/>
        </p:nvGrpSpPr>
        <p:grpSpPr>
          <a:xfrm>
            <a:off x="6232505" y="4121558"/>
            <a:ext cx="4704433" cy="1058611"/>
            <a:chOff x="6232505" y="4121558"/>
            <a:chExt cx="4704433" cy="1058611"/>
          </a:xfrm>
        </p:grpSpPr>
        <p:sp>
          <p:nvSpPr>
            <p:cNvPr id="39" name="Flèche droite 38"/>
            <p:cNvSpPr/>
            <p:nvPr/>
          </p:nvSpPr>
          <p:spPr>
            <a:xfrm rot="17916667">
              <a:off x="10503678" y="4482052"/>
              <a:ext cx="540000" cy="252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sz="1600"/>
            </a:p>
          </p:txBody>
        </p:sp>
        <p:grpSp>
          <p:nvGrpSpPr>
            <p:cNvPr id="5" name="Groupe 4"/>
            <p:cNvGrpSpPr/>
            <p:nvPr/>
          </p:nvGrpSpPr>
          <p:grpSpPr>
            <a:xfrm>
              <a:off x="6232505" y="4121558"/>
              <a:ext cx="4704433" cy="1058611"/>
              <a:chOff x="6069245" y="3738703"/>
              <a:chExt cx="4704433" cy="1058611"/>
            </a:xfrm>
          </p:grpSpPr>
          <p:grpSp>
            <p:nvGrpSpPr>
              <p:cNvPr id="31" name="Groupe 30"/>
              <p:cNvGrpSpPr/>
              <p:nvPr/>
            </p:nvGrpSpPr>
            <p:grpSpPr>
              <a:xfrm>
                <a:off x="6069245" y="3738703"/>
                <a:ext cx="4704433" cy="1058611"/>
                <a:chOff x="4618074" y="1757693"/>
                <a:chExt cx="4704433" cy="1058611"/>
              </a:xfrm>
            </p:grpSpPr>
            <p:sp>
              <p:nvSpPr>
                <p:cNvPr id="34" name="ZoneTexte 33"/>
                <p:cNvSpPr txBox="1"/>
                <p:nvPr/>
              </p:nvSpPr>
              <p:spPr>
                <a:xfrm>
                  <a:off x="4618074" y="2098836"/>
                  <a:ext cx="2621540" cy="584775"/>
                </a:xfrm>
                <a:prstGeom prst="rect">
                  <a:avLst/>
                </a:prstGeom>
                <a:noFill/>
              </p:spPr>
              <p:txBody>
                <a:bodyPr wrap="square" rtlCol="0">
                  <a:spAutoFit/>
                </a:bodyPr>
                <a:lstStyle/>
                <a:p>
                  <a:r>
                    <a:rPr lang="fr-FR" sz="1600" b="1" dirty="0"/>
                    <a:t>Applications</a:t>
                  </a:r>
                  <a:r>
                    <a:rPr lang="fr-FR" sz="1600" dirty="0"/>
                    <a:t> </a:t>
                  </a:r>
                </a:p>
                <a:p>
                  <a:r>
                    <a:rPr lang="fr-FR" sz="1600" b="1" dirty="0"/>
                    <a:t>herbicides</a:t>
                  </a:r>
                </a:p>
              </p:txBody>
            </p:sp>
            <p:cxnSp>
              <p:nvCxnSpPr>
                <p:cNvPr id="35" name="Connecteur droit 34"/>
                <p:cNvCxnSpPr/>
                <p:nvPr/>
              </p:nvCxnSpPr>
              <p:spPr>
                <a:xfrm>
                  <a:off x="6348471" y="1757693"/>
                  <a:ext cx="0" cy="1058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6936695" y="2075275"/>
                  <a:ext cx="2385812" cy="423449"/>
                </a:xfrm>
                <a:prstGeom prst="rect">
                  <a:avLst/>
                </a:prstGeom>
                <a:noFill/>
              </p:spPr>
              <p:txBody>
                <a:bodyPr wrap="square" rtlCol="0">
                  <a:spAutoFit/>
                </a:bodyPr>
                <a:lstStyle/>
                <a:p>
                  <a:pPr>
                    <a:lnSpc>
                      <a:spcPct val="150000"/>
                    </a:lnSpc>
                  </a:pPr>
                  <a:r>
                    <a:rPr lang="fr-FR" sz="1600" dirty="0"/>
                    <a:t>Abondance des épigés</a:t>
                  </a:r>
                </a:p>
              </p:txBody>
            </p:sp>
          </p:grpSp>
          <p:sp>
            <p:nvSpPr>
              <p:cNvPr id="40" name="Flèche droite 39"/>
              <p:cNvSpPr/>
              <p:nvPr/>
            </p:nvSpPr>
            <p:spPr>
              <a:xfrm rot="3649227">
                <a:off x="7200104" y="4264996"/>
                <a:ext cx="540000" cy="252000"/>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sz="1600"/>
              </a:p>
            </p:txBody>
          </p:sp>
        </p:grpSp>
      </p:grpSp>
      <p:grpSp>
        <p:nvGrpSpPr>
          <p:cNvPr id="14" name="Groupe 13"/>
          <p:cNvGrpSpPr/>
          <p:nvPr/>
        </p:nvGrpSpPr>
        <p:grpSpPr>
          <a:xfrm>
            <a:off x="223808" y="4090306"/>
            <a:ext cx="4343296" cy="1058611"/>
            <a:chOff x="223808" y="4090306"/>
            <a:chExt cx="4343296" cy="1058611"/>
          </a:xfrm>
        </p:grpSpPr>
        <p:grpSp>
          <p:nvGrpSpPr>
            <p:cNvPr id="43" name="Groupe 42"/>
            <p:cNvGrpSpPr/>
            <p:nvPr/>
          </p:nvGrpSpPr>
          <p:grpSpPr>
            <a:xfrm>
              <a:off x="223808" y="4090306"/>
              <a:ext cx="4343296" cy="1058611"/>
              <a:chOff x="6311106" y="1638152"/>
              <a:chExt cx="4343296" cy="1058611"/>
            </a:xfrm>
          </p:grpSpPr>
          <p:grpSp>
            <p:nvGrpSpPr>
              <p:cNvPr id="46" name="Groupe 45"/>
              <p:cNvGrpSpPr/>
              <p:nvPr/>
            </p:nvGrpSpPr>
            <p:grpSpPr>
              <a:xfrm>
                <a:off x="6311106" y="1638152"/>
                <a:ext cx="4217296" cy="1058611"/>
                <a:chOff x="5817285" y="1744924"/>
                <a:chExt cx="4217296" cy="1058611"/>
              </a:xfrm>
            </p:grpSpPr>
            <p:sp>
              <p:nvSpPr>
                <p:cNvPr id="48" name="ZoneTexte 47"/>
                <p:cNvSpPr txBox="1"/>
                <p:nvPr/>
              </p:nvSpPr>
              <p:spPr>
                <a:xfrm>
                  <a:off x="5817285" y="2117318"/>
                  <a:ext cx="2621540" cy="584775"/>
                </a:xfrm>
                <a:prstGeom prst="rect">
                  <a:avLst/>
                </a:prstGeom>
                <a:noFill/>
              </p:spPr>
              <p:txBody>
                <a:bodyPr wrap="square" rtlCol="0">
                  <a:spAutoFit/>
                </a:bodyPr>
                <a:lstStyle/>
                <a:p>
                  <a:r>
                    <a:rPr lang="fr-FR" sz="1600" b="1" dirty="0"/>
                    <a:t>Durée de la</a:t>
                  </a:r>
                </a:p>
                <a:p>
                  <a:r>
                    <a:rPr lang="fr-FR" sz="1600" b="1" dirty="0"/>
                    <a:t> rotation</a:t>
                  </a:r>
                </a:p>
              </p:txBody>
            </p:sp>
            <p:cxnSp>
              <p:nvCxnSpPr>
                <p:cNvPr id="49" name="Connecteur droit 48"/>
                <p:cNvCxnSpPr/>
                <p:nvPr/>
              </p:nvCxnSpPr>
              <p:spPr>
                <a:xfrm>
                  <a:off x="7717693" y="1744924"/>
                  <a:ext cx="0" cy="1058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7864567" y="2075275"/>
                  <a:ext cx="2170014" cy="461665"/>
                </a:xfrm>
                <a:prstGeom prst="rect">
                  <a:avLst/>
                </a:prstGeom>
                <a:noFill/>
              </p:spPr>
              <p:txBody>
                <a:bodyPr wrap="square" rtlCol="0">
                  <a:spAutoFit/>
                </a:bodyPr>
                <a:lstStyle/>
                <a:p>
                  <a:pPr>
                    <a:lnSpc>
                      <a:spcPct val="150000"/>
                    </a:lnSpc>
                  </a:pPr>
                  <a:r>
                    <a:rPr lang="fr-FR" sz="1600" dirty="0"/>
                    <a:t>Indice d’</a:t>
                  </a:r>
                  <a:r>
                    <a:rPr lang="fr-FR" sz="1600" dirty="0" err="1"/>
                    <a:t>Equitabilité</a:t>
                  </a:r>
                  <a:endParaRPr lang="fr-FR" sz="1600" dirty="0"/>
                </a:p>
              </p:txBody>
            </p:sp>
          </p:grpSp>
          <p:sp>
            <p:nvSpPr>
              <p:cNvPr id="45" name="Flèche droite 44"/>
              <p:cNvSpPr/>
              <p:nvPr/>
            </p:nvSpPr>
            <p:spPr>
              <a:xfrm rot="17916667">
                <a:off x="10258402" y="2074400"/>
                <a:ext cx="540000" cy="252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sz="1600"/>
              </a:p>
            </p:txBody>
          </p:sp>
        </p:grpSp>
        <p:sp>
          <p:nvSpPr>
            <p:cNvPr id="47" name="Flèche droite 46"/>
            <p:cNvSpPr/>
            <p:nvPr/>
          </p:nvSpPr>
          <p:spPr>
            <a:xfrm rot="17916667">
              <a:off x="1352112" y="4537742"/>
              <a:ext cx="540000" cy="252000"/>
            </a:xfrm>
            <a:prstGeom prst="rightArrow">
              <a:avLst/>
            </a:prstGeom>
            <a:solidFill>
              <a:schemeClr val="accent6"/>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50000"/>
                </a:lnSpc>
              </a:pPr>
              <a:endParaRPr lang="fr-FR" sz="1600"/>
            </a:p>
          </p:txBody>
        </p:sp>
      </p:grpSp>
    </p:spTree>
    <p:extLst>
      <p:ext uri="{BB962C8B-B14F-4D97-AF65-F5344CB8AC3E}">
        <p14:creationId xmlns:p14="http://schemas.microsoft.com/office/powerpoint/2010/main" val="180103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E8E963B7-37A0-4AC9-95FB-AD85C5B13107}" type="slidenum">
              <a:rPr lang="fr-FR" smtClean="0"/>
              <a:t>17</a:t>
            </a:fld>
            <a:endParaRPr lang="fr-FR"/>
          </a:p>
        </p:txBody>
      </p:sp>
      <p:sp>
        <p:nvSpPr>
          <p:cNvPr id="3" name="ZoneTexte 2"/>
          <p:cNvSpPr txBox="1"/>
          <p:nvPr/>
        </p:nvSpPr>
        <p:spPr>
          <a:xfrm>
            <a:off x="532919" y="860023"/>
            <a:ext cx="3628744" cy="523220"/>
          </a:xfrm>
          <a:prstGeom prst="rect">
            <a:avLst/>
          </a:prstGeom>
          <a:noFill/>
        </p:spPr>
        <p:txBody>
          <a:bodyPr wrap="square" rtlCol="0">
            <a:spAutoFit/>
          </a:bodyPr>
          <a:lstStyle/>
          <a:p>
            <a:r>
              <a:rPr lang="fr-FR" sz="2800" b="1" dirty="0"/>
              <a:t>Perspectives de l’étude</a:t>
            </a:r>
          </a:p>
        </p:txBody>
      </p:sp>
      <p:graphicFrame>
        <p:nvGraphicFramePr>
          <p:cNvPr id="17" name="Diagramme 16"/>
          <p:cNvGraphicFramePr>
            <a:graphicFrameLocks noChangeAspect="1"/>
          </p:cNvGraphicFramePr>
          <p:nvPr>
            <p:extLst>
              <p:ext uri="{D42A27DB-BD31-4B8C-83A1-F6EECF244321}">
                <p14:modId xmlns:p14="http://schemas.microsoft.com/office/powerpoint/2010/main" val="1781103205"/>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e 5"/>
          <p:cNvGrpSpPr/>
          <p:nvPr/>
        </p:nvGrpSpPr>
        <p:grpSpPr>
          <a:xfrm>
            <a:off x="4850015" y="1034830"/>
            <a:ext cx="4970448" cy="1669081"/>
            <a:chOff x="4850015" y="1034830"/>
            <a:chExt cx="4970448" cy="1669081"/>
          </a:xfrm>
        </p:grpSpPr>
        <p:sp>
          <p:nvSpPr>
            <p:cNvPr id="13" name="Forme libre 12"/>
            <p:cNvSpPr/>
            <p:nvPr/>
          </p:nvSpPr>
          <p:spPr>
            <a:xfrm>
              <a:off x="4850015" y="1686579"/>
              <a:ext cx="2240695" cy="1017332"/>
            </a:xfrm>
            <a:custGeom>
              <a:avLst/>
              <a:gdLst>
                <a:gd name="connsiteX0" fmla="*/ 0 w 2260981"/>
                <a:gd name="connsiteY0" fmla="*/ 180878 h 1808784"/>
                <a:gd name="connsiteX1" fmla="*/ 180878 w 2260981"/>
                <a:gd name="connsiteY1" fmla="*/ 0 h 1808784"/>
                <a:gd name="connsiteX2" fmla="*/ 2080103 w 2260981"/>
                <a:gd name="connsiteY2" fmla="*/ 0 h 1808784"/>
                <a:gd name="connsiteX3" fmla="*/ 2260981 w 2260981"/>
                <a:gd name="connsiteY3" fmla="*/ 180878 h 1808784"/>
                <a:gd name="connsiteX4" fmla="*/ 2260981 w 2260981"/>
                <a:gd name="connsiteY4" fmla="*/ 1627906 h 1808784"/>
                <a:gd name="connsiteX5" fmla="*/ 2080103 w 2260981"/>
                <a:gd name="connsiteY5" fmla="*/ 1808784 h 1808784"/>
                <a:gd name="connsiteX6" fmla="*/ 180878 w 2260981"/>
                <a:gd name="connsiteY6" fmla="*/ 1808784 h 1808784"/>
                <a:gd name="connsiteX7" fmla="*/ 0 w 2260981"/>
                <a:gd name="connsiteY7" fmla="*/ 1627906 h 1808784"/>
                <a:gd name="connsiteX8" fmla="*/ 0 w 2260981"/>
                <a:gd name="connsiteY8" fmla="*/ 180878 h 180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0981" h="1808784">
                  <a:moveTo>
                    <a:pt x="0" y="180878"/>
                  </a:moveTo>
                  <a:cubicBezTo>
                    <a:pt x="0" y="80982"/>
                    <a:pt x="80982" y="0"/>
                    <a:pt x="180878" y="0"/>
                  </a:cubicBezTo>
                  <a:lnTo>
                    <a:pt x="2080103" y="0"/>
                  </a:lnTo>
                  <a:cubicBezTo>
                    <a:pt x="2179999" y="0"/>
                    <a:pt x="2260981" y="80982"/>
                    <a:pt x="2260981" y="180878"/>
                  </a:cubicBezTo>
                  <a:lnTo>
                    <a:pt x="2260981" y="1627906"/>
                  </a:lnTo>
                  <a:cubicBezTo>
                    <a:pt x="2260981" y="1727802"/>
                    <a:pt x="2179999" y="1808784"/>
                    <a:pt x="2080103" y="1808784"/>
                  </a:cubicBezTo>
                  <a:lnTo>
                    <a:pt x="180878" y="1808784"/>
                  </a:lnTo>
                  <a:cubicBezTo>
                    <a:pt x="80982" y="1808784"/>
                    <a:pt x="0" y="1727802"/>
                    <a:pt x="0" y="1627906"/>
                  </a:cubicBezTo>
                  <a:lnTo>
                    <a:pt x="0" y="180878"/>
                  </a:lnTo>
                  <a:close/>
                </a:path>
              </a:pathLst>
            </a:custGeom>
            <a:solidFill>
              <a:schemeClr val="bg1"/>
            </a:solidFill>
            <a:ln>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937" tIns="113937" rIns="113937" bIns="113937" numCol="1" spcCol="1270" anchor="ctr" anchorCtr="0">
              <a:noAutofit/>
            </a:bodyPr>
            <a:lstStyle/>
            <a:p>
              <a:pPr lvl="0" algn="ctr" defTabSz="1422400">
                <a:lnSpc>
                  <a:spcPct val="90000"/>
                </a:lnSpc>
                <a:spcBef>
                  <a:spcPct val="0"/>
                </a:spcBef>
                <a:spcAft>
                  <a:spcPct val="35000"/>
                </a:spcAft>
              </a:pPr>
              <a:r>
                <a:rPr lang="fr-FR" sz="3200" kern="1200" dirty="0">
                  <a:solidFill>
                    <a:schemeClr val="tx1"/>
                  </a:solidFill>
                </a:rPr>
                <a:t>Acteurs politiques</a:t>
              </a:r>
            </a:p>
          </p:txBody>
        </p:sp>
        <p:sp>
          <p:nvSpPr>
            <p:cNvPr id="24" name="ZoneTexte 23"/>
            <p:cNvSpPr txBox="1"/>
            <p:nvPr/>
          </p:nvSpPr>
          <p:spPr>
            <a:xfrm>
              <a:off x="7090710" y="1034830"/>
              <a:ext cx="2729753" cy="923330"/>
            </a:xfrm>
            <a:prstGeom prst="rect">
              <a:avLst/>
            </a:prstGeom>
            <a:noFill/>
          </p:spPr>
          <p:txBody>
            <a:bodyPr wrap="square" rtlCol="0">
              <a:spAutoFit/>
            </a:bodyPr>
            <a:lstStyle/>
            <a:p>
              <a:pPr>
                <a:lnSpc>
                  <a:spcPct val="150000"/>
                </a:lnSpc>
              </a:pPr>
              <a:r>
                <a:rPr lang="fr-FR" dirty="0">
                  <a:latin typeface="Times New Roman" panose="02020603050405020304" pitchFamily="18" charset="0"/>
                  <a:cs typeface="Times New Roman" panose="02020603050405020304" pitchFamily="18" charset="0"/>
                </a:rPr>
                <a:t>Réglementation</a:t>
              </a:r>
            </a:p>
            <a:p>
              <a:pPr>
                <a:lnSpc>
                  <a:spcPct val="150000"/>
                </a:lnSpc>
              </a:pPr>
              <a:r>
                <a:rPr lang="fr-FR" dirty="0">
                  <a:latin typeface="Times New Roman" panose="02020603050405020304" pitchFamily="18" charset="0"/>
                  <a:cs typeface="Times New Roman" panose="02020603050405020304" pitchFamily="18" charset="0"/>
                </a:rPr>
                <a:t>Aides</a:t>
              </a:r>
            </a:p>
          </p:txBody>
        </p:sp>
      </p:grpSp>
      <p:grpSp>
        <p:nvGrpSpPr>
          <p:cNvPr id="5" name="Groupe 4"/>
          <p:cNvGrpSpPr/>
          <p:nvPr/>
        </p:nvGrpSpPr>
        <p:grpSpPr>
          <a:xfrm>
            <a:off x="3522913" y="2694971"/>
            <a:ext cx="5117238" cy="3531754"/>
            <a:chOff x="3542291" y="2824596"/>
            <a:chExt cx="5117238" cy="3531754"/>
          </a:xfrm>
        </p:grpSpPr>
        <p:sp>
          <p:nvSpPr>
            <p:cNvPr id="28" name="Flèche gauche 27"/>
            <p:cNvSpPr/>
            <p:nvPr/>
          </p:nvSpPr>
          <p:spPr>
            <a:xfrm rot="16200000">
              <a:off x="5555859" y="2901806"/>
              <a:ext cx="826627" cy="672208"/>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fr-FR"/>
            </a:p>
          </p:txBody>
        </p:sp>
        <p:pic>
          <p:nvPicPr>
            <p:cNvPr id="25" name="Picture 2" descr="L&amp;#39;agriculture durable, qu&amp;#39;est-ce que c&amp;#39;est ?"/>
            <p:cNvPicPr>
              <a:picLocks noChangeAspect="1" noChangeArrowheads="1"/>
            </p:cNvPicPr>
            <p:nvPr/>
          </p:nvPicPr>
          <p:blipFill rotWithShape="1">
            <a:blip r:embed="rId8">
              <a:extLst>
                <a:ext uri="{28A0092B-C50C-407E-A947-70E740481C1C}">
                  <a14:useLocalDpi xmlns:a14="http://schemas.microsoft.com/office/drawing/2010/main" val="0"/>
                </a:ext>
              </a:extLst>
            </a:blip>
            <a:srcRect l="10677" r="17128"/>
            <a:stretch/>
          </p:blipFill>
          <p:spPr bwMode="auto">
            <a:xfrm>
              <a:off x="4663557" y="3634141"/>
              <a:ext cx="2502353" cy="225828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à coins arrondis 25"/>
            <p:cNvSpPr/>
            <p:nvPr/>
          </p:nvSpPr>
          <p:spPr>
            <a:xfrm>
              <a:off x="4090786" y="5749164"/>
              <a:ext cx="4148079" cy="607186"/>
            </a:xfrm>
            <a:prstGeom prst="roundRect">
              <a:avLst/>
            </a:prstGeom>
            <a:solidFill>
              <a:schemeClr val="bg1"/>
            </a:solidFill>
            <a:ln>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050" tIns="365050" rIns="365050" bIns="365050" numCol="1" spcCol="1270" anchor="ctr" anchorCtr="0">
              <a:noAutofit/>
            </a:bodyPr>
            <a:lstStyle/>
            <a:p>
              <a:pPr lvl="0" algn="ctr" defTabSz="1155700">
                <a:lnSpc>
                  <a:spcPct val="90000"/>
                </a:lnSpc>
                <a:spcBef>
                  <a:spcPct val="0"/>
                </a:spcBef>
                <a:spcAft>
                  <a:spcPct val="35000"/>
                </a:spcAft>
              </a:pPr>
              <a:r>
                <a:rPr lang="fr-FR" sz="2600" kern="1200" dirty="0">
                  <a:solidFill>
                    <a:schemeClr val="tx1"/>
                  </a:solidFill>
                </a:rPr>
                <a:t>L’agriculture de demain</a:t>
              </a:r>
            </a:p>
          </p:txBody>
        </p:sp>
        <p:sp>
          <p:nvSpPr>
            <p:cNvPr id="27" name="Flèche gauche 26"/>
            <p:cNvSpPr/>
            <p:nvPr/>
          </p:nvSpPr>
          <p:spPr>
            <a:xfrm rot="12900000">
              <a:off x="3542291" y="3486044"/>
              <a:ext cx="1501487" cy="579423"/>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fr-FR"/>
            </a:p>
          </p:txBody>
        </p:sp>
        <p:sp>
          <p:nvSpPr>
            <p:cNvPr id="16" name="Flèche gauche 15"/>
            <p:cNvSpPr/>
            <p:nvPr/>
          </p:nvSpPr>
          <p:spPr>
            <a:xfrm rot="19500000">
              <a:off x="6868368" y="3402971"/>
              <a:ext cx="1791161" cy="579423"/>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fr-FR"/>
            </a:p>
          </p:txBody>
        </p:sp>
      </p:grpSp>
      <p:grpSp>
        <p:nvGrpSpPr>
          <p:cNvPr id="7" name="Groupe 6"/>
          <p:cNvGrpSpPr/>
          <p:nvPr/>
        </p:nvGrpSpPr>
        <p:grpSpPr>
          <a:xfrm>
            <a:off x="7779062" y="2466737"/>
            <a:ext cx="4238767" cy="1804691"/>
            <a:chOff x="7779062" y="2466737"/>
            <a:chExt cx="4238767" cy="1804691"/>
          </a:xfrm>
        </p:grpSpPr>
        <p:sp>
          <p:nvSpPr>
            <p:cNvPr id="18" name="Forme libre 17"/>
            <p:cNvSpPr/>
            <p:nvPr/>
          </p:nvSpPr>
          <p:spPr>
            <a:xfrm>
              <a:off x="7779062" y="2466737"/>
              <a:ext cx="2240695" cy="917696"/>
            </a:xfrm>
            <a:custGeom>
              <a:avLst/>
              <a:gdLst>
                <a:gd name="connsiteX0" fmla="*/ 0 w 2260981"/>
                <a:gd name="connsiteY0" fmla="*/ 180878 h 1808784"/>
                <a:gd name="connsiteX1" fmla="*/ 180878 w 2260981"/>
                <a:gd name="connsiteY1" fmla="*/ 0 h 1808784"/>
                <a:gd name="connsiteX2" fmla="*/ 2080103 w 2260981"/>
                <a:gd name="connsiteY2" fmla="*/ 0 h 1808784"/>
                <a:gd name="connsiteX3" fmla="*/ 2260981 w 2260981"/>
                <a:gd name="connsiteY3" fmla="*/ 180878 h 1808784"/>
                <a:gd name="connsiteX4" fmla="*/ 2260981 w 2260981"/>
                <a:gd name="connsiteY4" fmla="*/ 1627906 h 1808784"/>
                <a:gd name="connsiteX5" fmla="*/ 2080103 w 2260981"/>
                <a:gd name="connsiteY5" fmla="*/ 1808784 h 1808784"/>
                <a:gd name="connsiteX6" fmla="*/ 180878 w 2260981"/>
                <a:gd name="connsiteY6" fmla="*/ 1808784 h 1808784"/>
                <a:gd name="connsiteX7" fmla="*/ 0 w 2260981"/>
                <a:gd name="connsiteY7" fmla="*/ 1627906 h 1808784"/>
                <a:gd name="connsiteX8" fmla="*/ 0 w 2260981"/>
                <a:gd name="connsiteY8" fmla="*/ 180878 h 180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0981" h="1808784">
                  <a:moveTo>
                    <a:pt x="0" y="180878"/>
                  </a:moveTo>
                  <a:cubicBezTo>
                    <a:pt x="0" y="80982"/>
                    <a:pt x="80982" y="0"/>
                    <a:pt x="180878" y="0"/>
                  </a:cubicBezTo>
                  <a:lnTo>
                    <a:pt x="2080103" y="0"/>
                  </a:lnTo>
                  <a:cubicBezTo>
                    <a:pt x="2179999" y="0"/>
                    <a:pt x="2260981" y="80982"/>
                    <a:pt x="2260981" y="180878"/>
                  </a:cubicBezTo>
                  <a:lnTo>
                    <a:pt x="2260981" y="1627906"/>
                  </a:lnTo>
                  <a:cubicBezTo>
                    <a:pt x="2260981" y="1727802"/>
                    <a:pt x="2179999" y="1808784"/>
                    <a:pt x="2080103" y="1808784"/>
                  </a:cubicBezTo>
                  <a:lnTo>
                    <a:pt x="180878" y="1808784"/>
                  </a:lnTo>
                  <a:cubicBezTo>
                    <a:pt x="80982" y="1808784"/>
                    <a:pt x="0" y="1727802"/>
                    <a:pt x="0" y="1627906"/>
                  </a:cubicBezTo>
                  <a:lnTo>
                    <a:pt x="0" y="180878"/>
                  </a:lnTo>
                  <a:close/>
                </a:path>
              </a:pathLst>
            </a:custGeom>
            <a:solidFill>
              <a:schemeClr val="bg1"/>
            </a:solidFill>
            <a:ln>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937" tIns="113937" rIns="113937" bIns="113937" numCol="1" spcCol="1270" anchor="ctr" anchorCtr="0">
              <a:noAutofit/>
            </a:bodyPr>
            <a:lstStyle/>
            <a:p>
              <a:pPr lvl="0" algn="ctr" defTabSz="1422400">
                <a:lnSpc>
                  <a:spcPct val="90000"/>
                </a:lnSpc>
                <a:spcBef>
                  <a:spcPct val="0"/>
                </a:spcBef>
                <a:spcAft>
                  <a:spcPct val="35000"/>
                </a:spcAft>
              </a:pPr>
              <a:r>
                <a:rPr lang="fr-FR" sz="3200" kern="1200" dirty="0">
                  <a:solidFill>
                    <a:schemeClr val="tx1"/>
                  </a:solidFill>
                </a:rPr>
                <a:t>Chercheurs</a:t>
              </a:r>
            </a:p>
          </p:txBody>
        </p:sp>
        <p:sp>
          <p:nvSpPr>
            <p:cNvPr id="23" name="ZoneTexte 22"/>
            <p:cNvSpPr txBox="1"/>
            <p:nvPr/>
          </p:nvSpPr>
          <p:spPr>
            <a:xfrm>
              <a:off x="8868168" y="3348098"/>
              <a:ext cx="3149661" cy="923330"/>
            </a:xfrm>
            <a:prstGeom prst="rect">
              <a:avLst/>
            </a:prstGeom>
            <a:noFill/>
          </p:spPr>
          <p:txBody>
            <a:bodyPr wrap="square" rtlCol="0">
              <a:spAutoFit/>
            </a:bodyPr>
            <a:lstStyle/>
            <a:p>
              <a:pPr>
                <a:lnSpc>
                  <a:spcPct val="150000"/>
                </a:lnSpc>
              </a:pPr>
              <a:r>
                <a:rPr lang="fr-FR" dirty="0">
                  <a:latin typeface="Times New Roman" panose="02020603050405020304" pitchFamily="18" charset="0"/>
                  <a:cs typeface="Times New Roman" panose="02020603050405020304" pitchFamily="18" charset="0"/>
                </a:rPr>
                <a:t>Techniques alternatives </a:t>
              </a:r>
            </a:p>
            <a:p>
              <a:pPr>
                <a:lnSpc>
                  <a:spcPct val="150000"/>
                </a:lnSpc>
              </a:pPr>
              <a:r>
                <a:rPr lang="fr-FR" dirty="0">
                  <a:latin typeface="Times New Roman" panose="02020603050405020304" pitchFamily="18" charset="0"/>
                  <a:cs typeface="Times New Roman" panose="02020603050405020304" pitchFamily="18" charset="0"/>
                </a:rPr>
                <a:t>Vulgarisation des connaissances</a:t>
              </a:r>
            </a:p>
          </p:txBody>
        </p:sp>
      </p:grpSp>
      <p:grpSp>
        <p:nvGrpSpPr>
          <p:cNvPr id="8" name="Groupe 7"/>
          <p:cNvGrpSpPr/>
          <p:nvPr/>
        </p:nvGrpSpPr>
        <p:grpSpPr>
          <a:xfrm>
            <a:off x="747376" y="2466737"/>
            <a:ext cx="3414287" cy="1452452"/>
            <a:chOff x="744994" y="2466737"/>
            <a:chExt cx="3414287" cy="1452452"/>
          </a:xfrm>
        </p:grpSpPr>
        <p:sp>
          <p:nvSpPr>
            <p:cNvPr id="2" name="ZoneTexte 1"/>
            <p:cNvSpPr txBox="1"/>
            <p:nvPr/>
          </p:nvSpPr>
          <p:spPr>
            <a:xfrm>
              <a:off x="744994" y="3461115"/>
              <a:ext cx="2729753" cy="458074"/>
            </a:xfrm>
            <a:prstGeom prst="rect">
              <a:avLst/>
            </a:prstGeom>
            <a:noFill/>
          </p:spPr>
          <p:txBody>
            <a:bodyPr wrap="square" rtlCol="0">
              <a:spAutoFit/>
            </a:bodyPr>
            <a:lstStyle/>
            <a:p>
              <a:pPr>
                <a:lnSpc>
                  <a:spcPct val="150000"/>
                </a:lnSpc>
              </a:pPr>
              <a:r>
                <a:rPr lang="fr-FR" dirty="0">
                  <a:latin typeface="Times New Roman" panose="02020603050405020304" pitchFamily="18" charset="0"/>
                  <a:cs typeface="Times New Roman" panose="02020603050405020304" pitchFamily="18" charset="0"/>
                </a:rPr>
                <a:t>Systèmes complexes</a:t>
              </a:r>
            </a:p>
          </p:txBody>
        </p:sp>
        <p:sp>
          <p:nvSpPr>
            <p:cNvPr id="11" name="Forme libre 10"/>
            <p:cNvSpPr/>
            <p:nvPr/>
          </p:nvSpPr>
          <p:spPr>
            <a:xfrm>
              <a:off x="1918586" y="2466737"/>
              <a:ext cx="2240695" cy="873691"/>
            </a:xfrm>
            <a:custGeom>
              <a:avLst/>
              <a:gdLst>
                <a:gd name="connsiteX0" fmla="*/ 0 w 2260981"/>
                <a:gd name="connsiteY0" fmla="*/ 180878 h 1808784"/>
                <a:gd name="connsiteX1" fmla="*/ 180878 w 2260981"/>
                <a:gd name="connsiteY1" fmla="*/ 0 h 1808784"/>
                <a:gd name="connsiteX2" fmla="*/ 2080103 w 2260981"/>
                <a:gd name="connsiteY2" fmla="*/ 0 h 1808784"/>
                <a:gd name="connsiteX3" fmla="*/ 2260981 w 2260981"/>
                <a:gd name="connsiteY3" fmla="*/ 180878 h 1808784"/>
                <a:gd name="connsiteX4" fmla="*/ 2260981 w 2260981"/>
                <a:gd name="connsiteY4" fmla="*/ 1627906 h 1808784"/>
                <a:gd name="connsiteX5" fmla="*/ 2080103 w 2260981"/>
                <a:gd name="connsiteY5" fmla="*/ 1808784 h 1808784"/>
                <a:gd name="connsiteX6" fmla="*/ 180878 w 2260981"/>
                <a:gd name="connsiteY6" fmla="*/ 1808784 h 1808784"/>
                <a:gd name="connsiteX7" fmla="*/ 0 w 2260981"/>
                <a:gd name="connsiteY7" fmla="*/ 1627906 h 1808784"/>
                <a:gd name="connsiteX8" fmla="*/ 0 w 2260981"/>
                <a:gd name="connsiteY8" fmla="*/ 180878 h 180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0981" h="1808784">
                  <a:moveTo>
                    <a:pt x="0" y="180878"/>
                  </a:moveTo>
                  <a:cubicBezTo>
                    <a:pt x="0" y="80982"/>
                    <a:pt x="80982" y="0"/>
                    <a:pt x="180878" y="0"/>
                  </a:cubicBezTo>
                  <a:lnTo>
                    <a:pt x="2080103" y="0"/>
                  </a:lnTo>
                  <a:cubicBezTo>
                    <a:pt x="2179999" y="0"/>
                    <a:pt x="2260981" y="80982"/>
                    <a:pt x="2260981" y="180878"/>
                  </a:cubicBezTo>
                  <a:lnTo>
                    <a:pt x="2260981" y="1627906"/>
                  </a:lnTo>
                  <a:cubicBezTo>
                    <a:pt x="2260981" y="1727802"/>
                    <a:pt x="2179999" y="1808784"/>
                    <a:pt x="2080103" y="1808784"/>
                  </a:cubicBezTo>
                  <a:lnTo>
                    <a:pt x="180878" y="1808784"/>
                  </a:lnTo>
                  <a:cubicBezTo>
                    <a:pt x="80982" y="1808784"/>
                    <a:pt x="0" y="1727802"/>
                    <a:pt x="0" y="1627906"/>
                  </a:cubicBezTo>
                  <a:lnTo>
                    <a:pt x="0" y="180878"/>
                  </a:lnTo>
                  <a:close/>
                </a:path>
              </a:pathLst>
            </a:custGeom>
            <a:solidFill>
              <a:schemeClr val="bg1"/>
            </a:solidFill>
            <a:ln>
              <a:solidFill>
                <a:schemeClr val="accent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937" tIns="113937" rIns="113937" bIns="113937" numCol="1" spcCol="1270" anchor="ctr" anchorCtr="0">
              <a:noAutofit/>
            </a:bodyPr>
            <a:lstStyle/>
            <a:p>
              <a:pPr lvl="0" algn="ctr" defTabSz="1422400">
                <a:lnSpc>
                  <a:spcPct val="90000"/>
                </a:lnSpc>
                <a:spcBef>
                  <a:spcPct val="0"/>
                </a:spcBef>
                <a:spcAft>
                  <a:spcPct val="35000"/>
                </a:spcAft>
              </a:pPr>
              <a:r>
                <a:rPr lang="fr-FR" sz="3200" kern="1200" dirty="0">
                  <a:solidFill>
                    <a:schemeClr val="tx1"/>
                  </a:solidFill>
                </a:rPr>
                <a:t>Agriculteurs</a:t>
              </a:r>
            </a:p>
          </p:txBody>
        </p:sp>
      </p:grpSp>
    </p:spTree>
    <p:extLst>
      <p:ext uri="{BB962C8B-B14F-4D97-AF65-F5344CB8AC3E}">
        <p14:creationId xmlns:p14="http://schemas.microsoft.com/office/powerpoint/2010/main" val="217359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1762" y="0"/>
            <a:ext cx="5928360" cy="689952"/>
          </a:xfrm>
        </p:spPr>
        <p:txBody>
          <a:bodyPr>
            <a:normAutofit fontScale="90000"/>
          </a:bodyPr>
          <a:lstStyle/>
          <a:p>
            <a:r>
              <a:rPr lang="fr-FR" dirty="0"/>
              <a:t>Bibliographie</a:t>
            </a:r>
          </a:p>
        </p:txBody>
      </p:sp>
      <p:sp>
        <p:nvSpPr>
          <p:cNvPr id="4" name="Espace réservé du numéro de diapositive 3"/>
          <p:cNvSpPr>
            <a:spLocks noGrp="1"/>
          </p:cNvSpPr>
          <p:nvPr>
            <p:ph type="sldNum" sz="quarter" idx="12"/>
          </p:nvPr>
        </p:nvSpPr>
        <p:spPr/>
        <p:txBody>
          <a:bodyPr/>
          <a:lstStyle/>
          <a:p>
            <a:fld id="{E8E963B7-37A0-4AC9-95FB-AD85C5B13107}" type="slidenum">
              <a:rPr lang="fr-FR" smtClean="0"/>
              <a:t>18</a:t>
            </a:fld>
            <a:endParaRPr lang="fr-FR"/>
          </a:p>
        </p:txBody>
      </p:sp>
      <p:sp>
        <p:nvSpPr>
          <p:cNvPr id="7" name="Rectangle 6"/>
          <p:cNvSpPr/>
          <p:nvPr/>
        </p:nvSpPr>
        <p:spPr>
          <a:xfrm>
            <a:off x="357162" y="905562"/>
            <a:ext cx="11834838" cy="5450788"/>
          </a:xfrm>
          <a:prstGeom prst="rect">
            <a:avLst/>
          </a:prstGeom>
        </p:spPr>
        <p:txBody>
          <a:bodyPr wrap="square">
            <a:spAutoFit/>
          </a:bodyPr>
          <a:lstStyle/>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Altieri</a:t>
            </a:r>
            <a:r>
              <a:rPr lang="fr-FR" sz="900" dirty="0">
                <a:latin typeface="Times New Roman" panose="02020603050405020304" pitchFamily="18" charset="0"/>
                <a:ea typeface="Calibri" panose="020F0502020204030204" pitchFamily="34" charset="0"/>
                <a:cs typeface="Times New Roman" panose="02020603050405020304" pitchFamily="18" charset="0"/>
              </a:rPr>
              <a:t>, Miguel A. 1999. « The </a:t>
            </a:r>
            <a:r>
              <a:rPr lang="fr-FR" sz="900" dirty="0" err="1">
                <a:latin typeface="Times New Roman" panose="02020603050405020304" pitchFamily="18" charset="0"/>
                <a:ea typeface="Calibri" panose="020F0502020204030204" pitchFamily="34" charset="0"/>
                <a:cs typeface="Times New Roman" panose="02020603050405020304" pitchFamily="18" charset="0"/>
              </a:rPr>
              <a:t>ecological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role</a:t>
            </a:r>
            <a:r>
              <a:rPr lang="fr-FR" sz="900" dirty="0">
                <a:latin typeface="Times New Roman" panose="02020603050405020304" pitchFamily="18" charset="0"/>
                <a:ea typeface="Calibri" panose="020F0502020204030204" pitchFamily="34" charset="0"/>
                <a:cs typeface="Times New Roman" panose="02020603050405020304" pitchFamily="18" charset="0"/>
              </a:rPr>
              <a:t> of </a:t>
            </a:r>
            <a:r>
              <a:rPr lang="fr-FR" sz="900" dirty="0" err="1">
                <a:latin typeface="Times New Roman" panose="02020603050405020304" pitchFamily="18" charset="0"/>
                <a:ea typeface="Calibri" panose="020F0502020204030204" pitchFamily="34" charset="0"/>
                <a:cs typeface="Times New Roman" panose="02020603050405020304" pitchFamily="18" charset="0"/>
              </a:rPr>
              <a:t>biodiversity</a:t>
            </a:r>
            <a:r>
              <a:rPr lang="fr-FR" sz="900" dirty="0">
                <a:latin typeface="Times New Roman" panose="02020603050405020304" pitchFamily="18" charset="0"/>
                <a:ea typeface="Calibri" panose="020F0502020204030204" pitchFamily="34" charset="0"/>
                <a:cs typeface="Times New Roman" panose="02020603050405020304" pitchFamily="18" charset="0"/>
              </a:rPr>
              <a:t> in </a:t>
            </a:r>
            <a:r>
              <a:rPr lang="fr-FR" sz="900" dirty="0" err="1">
                <a:latin typeface="Times New Roman" panose="02020603050405020304" pitchFamily="18" charset="0"/>
                <a:ea typeface="Calibri" panose="020F0502020204030204" pitchFamily="34" charset="0"/>
                <a:cs typeface="Times New Roman" panose="02020603050405020304" pitchFamily="18" charset="0"/>
              </a:rPr>
              <a:t>agroecosystems</a:t>
            </a:r>
            <a:r>
              <a:rPr lang="fr-FR" sz="900" dirty="0">
                <a:latin typeface="Times New Roman" panose="02020603050405020304" pitchFamily="18" charset="0"/>
                <a:ea typeface="Calibri" panose="020F0502020204030204" pitchFamily="34" charset="0"/>
                <a:cs typeface="Times New Roman" panose="02020603050405020304" pitchFamily="18" charset="0"/>
              </a:rPr>
              <a:t> ». In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Invertebrate</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Biodiversity</a:t>
            </a:r>
            <a:r>
              <a:rPr lang="fr-FR" sz="900" i="1" dirty="0">
                <a:latin typeface="Times New Roman" panose="02020603050405020304" pitchFamily="18" charset="0"/>
                <a:ea typeface="Calibri" panose="020F0502020204030204" pitchFamily="34" charset="0"/>
                <a:cs typeface="Times New Roman" panose="02020603050405020304" pitchFamily="18" charset="0"/>
              </a:rPr>
              <a:t> as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Bioindicators</a:t>
            </a:r>
            <a:r>
              <a:rPr lang="fr-FR" sz="900" i="1" dirty="0">
                <a:latin typeface="Times New Roman" panose="02020603050405020304" pitchFamily="18" charset="0"/>
                <a:ea typeface="Calibri" panose="020F0502020204030204" pitchFamily="34" charset="0"/>
                <a:cs typeface="Times New Roman" panose="02020603050405020304" pitchFamily="18" charset="0"/>
              </a:rPr>
              <a:t> of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Sustainable</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Landscapes</a:t>
            </a:r>
            <a:r>
              <a:rPr lang="fr-FR" sz="900" dirty="0">
                <a:latin typeface="Times New Roman" panose="02020603050405020304" pitchFamily="18" charset="0"/>
                <a:ea typeface="Calibri" panose="020F0502020204030204" pitchFamily="34" charset="0"/>
                <a:cs typeface="Times New Roman" panose="02020603050405020304" pitchFamily="18" charset="0"/>
              </a:rPr>
              <a:t>, édité par M. G. </a:t>
            </a:r>
          </a:p>
          <a:p>
            <a:pPr marL="457200" indent="-457200">
              <a:lnSpc>
                <a:spcPct val="150000"/>
              </a:lnSpc>
              <a:spcAft>
                <a:spcPts val="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Aubertin, Catherine, Valérie Boisvert, et Franck-Dominique Vivien. 1998. « La biodiversité: un problème d’environnement global ». </a:t>
            </a:r>
            <a:r>
              <a:rPr lang="fr-FR" sz="900" i="1" dirty="0">
                <a:latin typeface="Times New Roman" panose="02020603050405020304" pitchFamily="18" charset="0"/>
                <a:ea typeface="Calibri" panose="020F0502020204030204" pitchFamily="34" charset="0"/>
                <a:cs typeface="Times New Roman" panose="02020603050405020304" pitchFamily="18" charset="0"/>
              </a:rPr>
              <a:t>Nature Sciences Sociétés</a:t>
            </a:r>
            <a:r>
              <a:rPr lang="fr-FR" sz="900" dirty="0">
                <a:latin typeface="Times New Roman" panose="02020603050405020304" pitchFamily="18" charset="0"/>
                <a:ea typeface="Calibri" panose="020F0502020204030204" pitchFamily="34" charset="0"/>
                <a:cs typeface="Times New Roman" panose="02020603050405020304" pitchFamily="18" charset="0"/>
              </a:rPr>
              <a:t> 6 (1): 5‑6. https://doi.org/10.1016/S1240-1307(97)89511-8.</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Paoletti, 19</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31. Amsterdam: Elsevier. https://doi.org/10.1016/B978-0-444-50019-9.50005-4.</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Bachelier, G. 1978. </a:t>
            </a:r>
            <a:r>
              <a:rPr lang="fr-FR" sz="900" i="1" dirty="0">
                <a:latin typeface="Times New Roman" panose="02020603050405020304" pitchFamily="18" charset="0"/>
                <a:ea typeface="Calibri" panose="020F0502020204030204" pitchFamily="34" charset="0"/>
                <a:cs typeface="Times New Roman" panose="02020603050405020304" pitchFamily="18" charset="0"/>
              </a:rPr>
              <a:t>La faune des sols son écologie et son action.</a:t>
            </a:r>
            <a:r>
              <a:rPr lang="fr-FR" sz="900" dirty="0">
                <a:latin typeface="Times New Roman" panose="02020603050405020304" pitchFamily="18" charset="0"/>
                <a:ea typeface="Calibri" panose="020F0502020204030204" pitchFamily="34" charset="0"/>
                <a:cs typeface="Times New Roman" panose="02020603050405020304" pitchFamily="18" charset="0"/>
              </a:rPr>
              <a:t> O.R.S.T.O.M. Paris.</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Barley</a:t>
            </a:r>
            <a:r>
              <a:rPr lang="fr-FR" sz="900" dirty="0">
                <a:latin typeface="Times New Roman" panose="02020603050405020304" pitchFamily="18" charset="0"/>
                <a:ea typeface="Calibri" panose="020F0502020204030204" pitchFamily="34" charset="0"/>
                <a:cs typeface="Times New Roman" panose="02020603050405020304" pitchFamily="18" charset="0"/>
              </a:rPr>
              <a:t>, K. P. 1959. « The Influence of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Earthworms</a:t>
            </a:r>
            <a:r>
              <a:rPr lang="fr-FR" sz="900" dirty="0">
                <a:latin typeface="Times New Roman" panose="02020603050405020304" pitchFamily="18" charset="0"/>
                <a:ea typeface="Calibri" panose="020F0502020204030204" pitchFamily="34" charset="0"/>
                <a:cs typeface="Times New Roman" panose="02020603050405020304" pitchFamily="18" charset="0"/>
              </a:rPr>
              <a:t>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Fertility</a:t>
            </a:r>
            <a:r>
              <a:rPr lang="fr-FR" sz="900" dirty="0">
                <a:latin typeface="Times New Roman" panose="02020603050405020304" pitchFamily="18" charset="0"/>
                <a:ea typeface="Calibri" panose="020F0502020204030204" pitchFamily="34" charset="0"/>
                <a:cs typeface="Times New Roman" panose="02020603050405020304" pitchFamily="18" charset="0"/>
              </a:rPr>
              <a:t>. II. </a:t>
            </a:r>
            <a:r>
              <a:rPr lang="fr-FR" sz="900" dirty="0" err="1">
                <a:latin typeface="Times New Roman" panose="02020603050405020304" pitchFamily="18" charset="0"/>
                <a:ea typeface="Calibri" panose="020F0502020204030204" pitchFamily="34" charset="0"/>
                <a:cs typeface="Times New Roman" panose="02020603050405020304" pitchFamily="18" charset="0"/>
              </a:rPr>
              <a:t>Consumption</a:t>
            </a:r>
            <a:r>
              <a:rPr lang="fr-FR" sz="900" dirty="0">
                <a:latin typeface="Times New Roman" panose="02020603050405020304" pitchFamily="18" charset="0"/>
                <a:ea typeface="Calibri" panose="020F0502020204030204" pitchFamily="34" charset="0"/>
                <a:cs typeface="Times New Roman" panose="02020603050405020304" pitchFamily="18" charset="0"/>
              </a:rPr>
              <a:t> of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Organic</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Matter</a:t>
            </a:r>
            <a:r>
              <a:rPr lang="fr-FR" sz="900" dirty="0">
                <a:latin typeface="Times New Roman" panose="02020603050405020304" pitchFamily="18" charset="0"/>
                <a:ea typeface="Calibri" panose="020F0502020204030204" pitchFamily="34" charset="0"/>
                <a:cs typeface="Times New Roman" panose="02020603050405020304" pitchFamily="18" charset="0"/>
              </a:rPr>
              <a:t> by the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Allolobophora</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Caliginosa</a:t>
            </a:r>
            <a:r>
              <a:rPr lang="fr-FR" sz="900" dirty="0">
                <a:latin typeface="Times New Roman" panose="02020603050405020304" pitchFamily="18" charset="0"/>
                <a:ea typeface="Calibri" panose="020F0502020204030204" pitchFamily="34" charset="0"/>
                <a:cs typeface="Times New Roman" panose="02020603050405020304" pitchFamily="18" charset="0"/>
              </a:rPr>
              <a:t> (Savigny)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Australian</a:t>
            </a:r>
            <a:r>
              <a:rPr lang="fr-FR" sz="900" i="1" dirty="0">
                <a:latin typeface="Times New Roman" panose="02020603050405020304" pitchFamily="18" charset="0"/>
                <a:ea typeface="Calibri" panose="020F0502020204030204" pitchFamily="34" charset="0"/>
                <a:cs typeface="Times New Roman" panose="02020603050405020304" pitchFamily="18" charset="0"/>
              </a:rPr>
              <a:t> Journal of Agricultural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Research</a:t>
            </a:r>
            <a:r>
              <a:rPr lang="fr-FR" sz="900" dirty="0">
                <a:latin typeface="Times New Roman" panose="02020603050405020304" pitchFamily="18" charset="0"/>
                <a:ea typeface="Calibri" panose="020F0502020204030204" pitchFamily="34" charset="0"/>
                <a:cs typeface="Times New Roman" panose="02020603050405020304" pitchFamily="18" charset="0"/>
              </a:rPr>
              <a:t> 10 (2): 179</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85. 	https://doi.org/10.1071/ar9590179.</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Barnes, B. T., et F. B. Ellis. 1979. « EFFECTS OF DIFFERENT METHODS OF CULTIVATION AND DIRECT DRILLING, AND DISPOSAL OF STRAW RESIDUES, ON POPULATIONS OF EARTHWORMS ». </a:t>
            </a:r>
            <a:r>
              <a:rPr lang="fr-FR" sz="900" i="1" dirty="0">
                <a:latin typeface="Times New Roman" panose="02020603050405020304" pitchFamily="18" charset="0"/>
                <a:ea typeface="Calibri" panose="020F0502020204030204" pitchFamily="34" charset="0"/>
                <a:cs typeface="Times New Roman" panose="02020603050405020304" pitchFamily="18" charset="0"/>
              </a:rPr>
              <a:t>Journal of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i="1" dirty="0">
                <a:latin typeface="Times New Roman" panose="02020603050405020304" pitchFamily="18" charset="0"/>
                <a:ea typeface="Calibri" panose="020F0502020204030204" pitchFamily="34" charset="0"/>
                <a:cs typeface="Times New Roman" panose="02020603050405020304" pitchFamily="18" charset="0"/>
              </a:rPr>
              <a:t> Science</a:t>
            </a:r>
            <a:r>
              <a:rPr lang="fr-FR" sz="900" dirty="0">
                <a:latin typeface="Times New Roman" panose="02020603050405020304" pitchFamily="18" charset="0"/>
                <a:ea typeface="Calibri" panose="020F0502020204030204" pitchFamily="34" charset="0"/>
                <a:cs typeface="Times New Roman" panose="02020603050405020304" pitchFamily="18" charset="0"/>
              </a:rPr>
              <a:t> 30 (4): 	669</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79. https://doi.org/10.1111/j.1365-2389.1979.tb01016.x.</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Bouché, M. B. 1972. </a:t>
            </a:r>
            <a:r>
              <a:rPr lang="fr-FR" sz="900" i="1" dirty="0">
                <a:latin typeface="Times New Roman" panose="02020603050405020304" pitchFamily="18" charset="0"/>
                <a:ea typeface="Calibri" panose="020F0502020204030204" pitchFamily="34" charset="0"/>
                <a:cs typeface="Times New Roman" panose="02020603050405020304" pitchFamily="18" charset="0"/>
              </a:rPr>
              <a:t>Lombriciens de France. Ecologie et systématique.</a:t>
            </a:r>
            <a:endParaRPr lang="fr-FR" sz="9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Brown, George G. 1995. « How Do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Earthworms</a:t>
            </a:r>
            <a:r>
              <a:rPr lang="fr-FR" sz="900" dirty="0">
                <a:latin typeface="Times New Roman" panose="02020603050405020304" pitchFamily="18" charset="0"/>
                <a:ea typeface="Calibri" panose="020F0502020204030204" pitchFamily="34" charset="0"/>
                <a:cs typeface="Times New Roman" panose="02020603050405020304" pitchFamily="18" charset="0"/>
              </a:rPr>
              <a:t> Affect Microfloral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Faunal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Community</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Diversity</a:t>
            </a:r>
            <a:r>
              <a:rPr lang="fr-FR" sz="900" dirty="0">
                <a:latin typeface="Times New Roman" panose="02020603050405020304" pitchFamily="18" charset="0"/>
                <a:ea typeface="Calibri" panose="020F0502020204030204" pitchFamily="34" charset="0"/>
                <a:cs typeface="Times New Roman" panose="02020603050405020304" pitchFamily="18" charset="0"/>
              </a:rPr>
              <a:t>? », 23.</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Burrows, Lisa A., et Clive A. Edwards. 2002. « The Use of Integrated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Microcosms</a:t>
            </a:r>
            <a:r>
              <a:rPr lang="fr-FR" sz="900" dirty="0">
                <a:latin typeface="Times New Roman" panose="02020603050405020304" pitchFamily="18" charset="0"/>
                <a:ea typeface="Calibri" panose="020F0502020204030204" pitchFamily="34" charset="0"/>
                <a:cs typeface="Times New Roman" panose="02020603050405020304" pitchFamily="18" charset="0"/>
              </a:rPr>
              <a:t> to </a:t>
            </a:r>
            <a:r>
              <a:rPr lang="fr-FR" sz="900" dirty="0" err="1">
                <a:latin typeface="Times New Roman" panose="02020603050405020304" pitchFamily="18" charset="0"/>
                <a:ea typeface="Calibri" panose="020F0502020204030204" pitchFamily="34" charset="0"/>
                <a:cs typeface="Times New Roman" panose="02020603050405020304" pitchFamily="18" charset="0"/>
              </a:rPr>
              <a:t>Predict</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Effects</a:t>
            </a:r>
            <a:r>
              <a:rPr lang="fr-FR" sz="900" dirty="0">
                <a:latin typeface="Times New Roman" panose="02020603050405020304" pitchFamily="18" charset="0"/>
                <a:ea typeface="Calibri" panose="020F0502020204030204" pitchFamily="34" charset="0"/>
                <a:cs typeface="Times New Roman" panose="02020603050405020304" pitchFamily="18" charset="0"/>
              </a:rPr>
              <a:t> of Pesticides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Ecosystems</a:t>
            </a:r>
            <a:r>
              <a:rPr lang="fr-FR" sz="900" dirty="0">
                <a:latin typeface="Times New Roman" panose="02020603050405020304" pitchFamily="18" charset="0"/>
                <a:ea typeface="Calibri" panose="020F0502020204030204" pitchFamily="34" charset="0"/>
                <a:cs typeface="Times New Roman" panose="02020603050405020304" pitchFamily="18" charset="0"/>
              </a:rPr>
              <a:t>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European</a:t>
            </a:r>
            <a:r>
              <a:rPr lang="fr-FR" sz="900" i="1" dirty="0">
                <a:latin typeface="Times New Roman" panose="02020603050405020304" pitchFamily="18" charset="0"/>
                <a:ea typeface="Calibri" panose="020F0502020204030204" pitchFamily="34" charset="0"/>
                <a:cs typeface="Times New Roman" panose="02020603050405020304" pitchFamily="18" charset="0"/>
              </a:rPr>
              <a:t> Journal of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Biology</a:t>
            </a:r>
            <a:r>
              <a:rPr lang="fr-FR" sz="900" dirty="0">
                <a:latin typeface="Times New Roman" panose="02020603050405020304" pitchFamily="18" charset="0"/>
                <a:ea typeface="Calibri" panose="020F0502020204030204" pitchFamily="34" charset="0"/>
                <a:cs typeface="Times New Roman" panose="02020603050405020304" pitchFamily="18" charset="0"/>
              </a:rPr>
              <a:t> 38 (3</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4): 245</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49. https://doi.org/10.1016/S1164-5563(02)01153-6.</a:t>
            </a:r>
          </a:p>
          <a:p>
            <a:pPr algn="just">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K.Y Chan, 2001. An </a:t>
            </a:r>
            <a:r>
              <a:rPr lang="fr-FR" sz="900" dirty="0" err="1">
                <a:latin typeface="Times New Roman" panose="02020603050405020304" pitchFamily="18" charset="0"/>
                <a:ea typeface="Calibri" panose="020F0502020204030204" pitchFamily="34" charset="0"/>
                <a:cs typeface="Times New Roman" panose="02020603050405020304" pitchFamily="18" charset="0"/>
              </a:rPr>
              <a:t>overview</a:t>
            </a:r>
            <a:r>
              <a:rPr lang="fr-FR" sz="900" dirty="0">
                <a:latin typeface="Times New Roman" panose="02020603050405020304" pitchFamily="18" charset="0"/>
                <a:ea typeface="Calibri" panose="020F0502020204030204" pitchFamily="34" charset="0"/>
                <a:cs typeface="Times New Roman" panose="02020603050405020304" pitchFamily="18" charset="0"/>
              </a:rPr>
              <a:t> of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some</a:t>
            </a:r>
            <a:r>
              <a:rPr lang="fr-FR" sz="900" dirty="0">
                <a:latin typeface="Times New Roman" panose="02020603050405020304" pitchFamily="18" charset="0"/>
                <a:ea typeface="Calibri" panose="020F0502020204030204" pitchFamily="34" charset="0"/>
                <a:cs typeface="Times New Roman" panose="02020603050405020304" pitchFamily="18" charset="0"/>
              </a:rPr>
              <a:t> tillage impacts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population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abundance</a:t>
            </a:r>
            <a:r>
              <a:rPr lang="fr-FR" sz="900" dirty="0">
                <a:latin typeface="Times New Roman" panose="02020603050405020304" pitchFamily="18" charset="0"/>
                <a:ea typeface="Calibri" panose="020F0502020204030204" pitchFamily="34" charset="0"/>
                <a:cs typeface="Times New Roman" panose="02020603050405020304" pitchFamily="18" charset="0"/>
              </a:rPr>
              <a:t>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diversity</a:t>
            </a:r>
            <a:r>
              <a:rPr lang="fr-FR" sz="900" dirty="0">
                <a:latin typeface="Times New Roman" panose="02020603050405020304" pitchFamily="18" charset="0"/>
                <a:ea typeface="Calibri" panose="020F0502020204030204" pitchFamily="34" charset="0"/>
                <a:cs typeface="Times New Roman" panose="02020603050405020304" pitchFamily="18" charset="0"/>
              </a:rPr>
              <a:t> — implications for </a:t>
            </a:r>
            <a:r>
              <a:rPr lang="fr-FR" sz="900" dirty="0" err="1">
                <a:latin typeface="Times New Roman" panose="02020603050405020304" pitchFamily="18" charset="0"/>
                <a:ea typeface="Calibri" panose="020F0502020204030204" pitchFamily="34" charset="0"/>
                <a:cs typeface="Times New Roman" panose="02020603050405020304" pitchFamily="18" charset="0"/>
              </a:rPr>
              <a:t>functioning</a:t>
            </a:r>
            <a:r>
              <a:rPr lang="fr-FR" sz="900" dirty="0">
                <a:latin typeface="Times New Roman" panose="02020603050405020304" pitchFamily="18" charset="0"/>
                <a:ea typeface="Calibri" panose="020F0502020204030204" pitchFamily="34" charset="0"/>
                <a:cs typeface="Times New Roman" panose="02020603050405020304" pitchFamily="18" charset="0"/>
              </a:rPr>
              <a:t> in soils,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and Tillage </a:t>
            </a:r>
            <a:r>
              <a:rPr lang="fr-FR" sz="900" dirty="0" err="1">
                <a:latin typeface="Times New Roman" panose="02020603050405020304" pitchFamily="18" charset="0"/>
                <a:ea typeface="Calibri" panose="020F0502020204030204" pitchFamily="34" charset="0"/>
                <a:cs typeface="Times New Roman" panose="02020603050405020304" pitchFamily="18" charset="0"/>
              </a:rPr>
              <a:t>Research</a:t>
            </a:r>
            <a:r>
              <a:rPr lang="fr-FR" sz="900" dirty="0">
                <a:latin typeface="Times New Roman" panose="02020603050405020304" pitchFamily="18" charset="0"/>
                <a:ea typeface="Calibri" panose="020F0502020204030204" pitchFamily="34" charset="0"/>
                <a:cs typeface="Times New Roman" panose="02020603050405020304" pitchFamily="18" charset="0"/>
              </a:rPr>
              <a:t>, Volume 57, Issue4, Pages 179-191, ISSN 0167-1987.</a:t>
            </a:r>
          </a:p>
          <a:p>
            <a:pPr algn="just">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Camille </a:t>
            </a:r>
            <a:r>
              <a:rPr lang="fr-FR" sz="900" dirty="0" err="1">
                <a:latin typeface="Times New Roman" panose="02020603050405020304" pitchFamily="18" charset="0"/>
                <a:ea typeface="Calibri" panose="020F0502020204030204" pitchFamily="34" charset="0"/>
                <a:cs typeface="Times New Roman" panose="02020603050405020304" pitchFamily="18" charset="0"/>
              </a:rPr>
              <a:t>Bézat</a:t>
            </a:r>
            <a:r>
              <a:rPr lang="fr-FR" sz="900" dirty="0">
                <a:latin typeface="Times New Roman" panose="02020603050405020304" pitchFamily="18" charset="0"/>
                <a:ea typeface="Calibri" panose="020F0502020204030204" pitchFamily="34" charset="0"/>
                <a:cs typeface="Times New Roman" panose="02020603050405020304" pitchFamily="18" charset="0"/>
              </a:rPr>
              <a:t>, Henry </a:t>
            </a:r>
            <a:r>
              <a:rPr lang="fr-FR" sz="900" dirty="0" err="1">
                <a:latin typeface="Times New Roman" panose="02020603050405020304" pitchFamily="18" charset="0"/>
                <a:ea typeface="Calibri" panose="020F0502020204030204" pitchFamily="34" charset="0"/>
                <a:cs typeface="Times New Roman" panose="02020603050405020304" pitchFamily="18" charset="0"/>
              </a:rPr>
              <a:t>Quenu</a:t>
            </a:r>
            <a:r>
              <a:rPr lang="fr-FR" sz="900" dirty="0">
                <a:latin typeface="Times New Roman" panose="02020603050405020304" pitchFamily="18" charset="0"/>
                <a:ea typeface="Calibri" panose="020F0502020204030204" pitchFamily="34" charset="0"/>
                <a:cs typeface="Times New Roman" panose="02020603050405020304" pitchFamily="18" charset="0"/>
              </a:rPr>
              <a:t>, Guillaume Martin. 2016. Rotation des cultures : Définition. Dictionnaire d'</a:t>
            </a:r>
            <a:r>
              <a:rPr lang="fr-FR" sz="900" dirty="0" err="1">
                <a:latin typeface="Times New Roman" panose="02020603050405020304" pitchFamily="18" charset="0"/>
                <a:ea typeface="Calibri" panose="020F0502020204030204" pitchFamily="34" charset="0"/>
                <a:cs typeface="Times New Roman" panose="02020603050405020304" pitchFamily="18" charset="0"/>
              </a:rPr>
              <a:t>Agroecologie</a:t>
            </a:r>
            <a:r>
              <a:rPr lang="fr-FR" sz="900" dirty="0">
                <a:latin typeface="Times New Roman" panose="02020603050405020304" pitchFamily="18" charset="0"/>
                <a:ea typeface="Calibri" panose="020F0502020204030204" pitchFamily="34" charset="0"/>
                <a:cs typeface="Times New Roman" panose="02020603050405020304" pitchFamily="18" charset="0"/>
              </a:rPr>
              <a:t>, https://dicoagroecologie.fr/encyclopedie/rotation-des-cultures/</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Cluzeau</a:t>
            </a:r>
            <a:r>
              <a:rPr lang="fr-FR" sz="900" dirty="0">
                <a:latin typeface="Times New Roman" panose="02020603050405020304" pitchFamily="18" charset="0"/>
                <a:ea typeface="Calibri" panose="020F0502020204030204" pitchFamily="34" charset="0"/>
                <a:cs typeface="Times New Roman" panose="02020603050405020304" pitchFamily="18" charset="0"/>
              </a:rPr>
              <a:t>, D., F. Binet, F. Vertes, J.C. Simon, J.M. </a:t>
            </a:r>
            <a:r>
              <a:rPr lang="fr-FR" sz="900" dirty="0" err="1">
                <a:latin typeface="Times New Roman" panose="02020603050405020304" pitchFamily="18" charset="0"/>
                <a:ea typeface="Calibri" panose="020F0502020204030204" pitchFamily="34" charset="0"/>
                <a:cs typeface="Times New Roman" panose="02020603050405020304" pitchFamily="18" charset="0"/>
              </a:rPr>
              <a:t>Riviere</a:t>
            </a:r>
            <a:r>
              <a:rPr lang="fr-FR" sz="900" dirty="0">
                <a:latin typeface="Times New Roman" panose="02020603050405020304" pitchFamily="18" charset="0"/>
                <a:ea typeface="Calibri" panose="020F0502020204030204" pitchFamily="34" charset="0"/>
                <a:cs typeface="Times New Roman" panose="02020603050405020304" pitchFamily="18" charset="0"/>
              </a:rPr>
              <a:t>, et P. </a:t>
            </a:r>
            <a:r>
              <a:rPr lang="fr-FR" sz="900" dirty="0" err="1">
                <a:latin typeface="Times New Roman" panose="02020603050405020304" pitchFamily="18" charset="0"/>
                <a:ea typeface="Calibri" panose="020F0502020204030204" pitchFamily="34" charset="0"/>
                <a:cs typeface="Times New Roman" panose="02020603050405020304" pitchFamily="18" charset="0"/>
              </a:rPr>
              <a:t>Trehen</a:t>
            </a:r>
            <a:r>
              <a:rPr lang="fr-FR" sz="900" dirty="0">
                <a:latin typeface="Times New Roman" panose="02020603050405020304" pitchFamily="18" charset="0"/>
                <a:ea typeface="Calibri" panose="020F0502020204030204" pitchFamily="34" charset="0"/>
                <a:cs typeface="Times New Roman" panose="02020603050405020304" pitchFamily="18" charset="0"/>
              </a:rPr>
              <a:t>. 1992. « </a:t>
            </a:r>
            <a:r>
              <a:rPr lang="fr-FR" sz="900" dirty="0" err="1">
                <a:latin typeface="Times New Roman" panose="02020603050405020304" pitchFamily="18" charset="0"/>
                <a:ea typeface="Calibri" panose="020F0502020204030204" pitchFamily="34" charset="0"/>
                <a:cs typeface="Times New Roman" panose="02020603050405020304" pitchFamily="18" charset="0"/>
              </a:rPr>
              <a:t>Effects</a:t>
            </a:r>
            <a:r>
              <a:rPr lang="fr-FR" sz="900" dirty="0">
                <a:latin typeface="Times New Roman" panose="02020603050405020304" pitchFamily="18" charset="0"/>
                <a:ea typeface="Calibri" panose="020F0502020204030204" pitchFamily="34" charset="0"/>
                <a:cs typeface="Times New Roman" panose="02020603050405020304" pitchFamily="18" charset="0"/>
              </a:rPr>
              <a:t> of Intensive </a:t>
            </a:r>
            <a:r>
              <a:rPr lang="fr-FR" sz="900" dirty="0" err="1">
                <a:latin typeface="Times New Roman" panose="02020603050405020304" pitchFamily="18" charset="0"/>
                <a:ea typeface="Calibri" panose="020F0502020204030204" pitchFamily="34" charset="0"/>
                <a:cs typeface="Times New Roman" panose="02020603050405020304" pitchFamily="18" charset="0"/>
              </a:rPr>
              <a:t>Cattle</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Trampling</a:t>
            </a:r>
            <a:r>
              <a:rPr lang="fr-FR" sz="900" dirty="0">
                <a:latin typeface="Times New Roman" panose="02020603050405020304" pitchFamily="18" charset="0"/>
                <a:ea typeface="Calibri" panose="020F0502020204030204" pitchFamily="34" charset="0"/>
                <a:cs typeface="Times New Roman" panose="02020603050405020304" pitchFamily="18" charset="0"/>
              </a:rPr>
              <a:t>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-Plant-</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Earthworms</a:t>
            </a:r>
            <a:r>
              <a:rPr lang="fr-FR" sz="900" dirty="0">
                <a:latin typeface="Times New Roman" panose="02020603050405020304" pitchFamily="18" charset="0"/>
                <a:ea typeface="Calibri" panose="020F0502020204030204" pitchFamily="34" charset="0"/>
                <a:cs typeface="Times New Roman" panose="02020603050405020304" pitchFamily="18" charset="0"/>
              </a:rPr>
              <a:t> System in </a:t>
            </a:r>
            <a:r>
              <a:rPr lang="fr-FR" sz="900" dirty="0" err="1">
                <a:latin typeface="Times New Roman" panose="02020603050405020304" pitchFamily="18" charset="0"/>
                <a:ea typeface="Calibri" panose="020F0502020204030204" pitchFamily="34" charset="0"/>
                <a:cs typeface="Times New Roman" panose="02020603050405020304" pitchFamily="18" charset="0"/>
              </a:rPr>
              <a:t>Two</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Grassland</a:t>
            </a:r>
            <a:r>
              <a:rPr lang="fr-FR" sz="900" dirty="0">
                <a:latin typeface="Times New Roman" panose="02020603050405020304" pitchFamily="18" charset="0"/>
                <a:ea typeface="Calibri" panose="020F0502020204030204" pitchFamily="34" charset="0"/>
                <a:cs typeface="Times New Roman" panose="02020603050405020304" pitchFamily="18" charset="0"/>
              </a:rPr>
              <a:t> Types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Biology</a:t>
            </a:r>
            <a:r>
              <a:rPr lang="fr-FR" sz="900" i="1" dirty="0">
                <a:latin typeface="Times New Roman" panose="02020603050405020304" pitchFamily="18" charset="0"/>
                <a:ea typeface="Calibri" panose="020F0502020204030204" pitchFamily="34" charset="0"/>
                <a:cs typeface="Times New Roman" panose="02020603050405020304" pitchFamily="18" charset="0"/>
              </a:rPr>
              <a:t> and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Biochemistry</a:t>
            </a:r>
            <a:r>
              <a:rPr lang="fr-FR" sz="900" dirty="0">
                <a:latin typeface="Times New Roman" panose="02020603050405020304" pitchFamily="18" charset="0"/>
                <a:ea typeface="Calibri" panose="020F0502020204030204" pitchFamily="34" charset="0"/>
                <a:cs typeface="Times New Roman" panose="02020603050405020304" pitchFamily="18" charset="0"/>
              </a:rPr>
              <a:t> 24 (12): 1661</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65. 	https://doi.org/10.1016/0038-0717(92)90166-U.</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Cluzeau</a:t>
            </a:r>
            <a:r>
              <a:rPr lang="fr-FR" sz="900" dirty="0">
                <a:latin typeface="Times New Roman" panose="02020603050405020304" pitchFamily="18" charset="0"/>
                <a:ea typeface="Calibri" panose="020F0502020204030204" pitchFamily="34" charset="0"/>
                <a:cs typeface="Times New Roman" panose="02020603050405020304" pitchFamily="18" charset="0"/>
              </a:rPr>
              <a:t>, D., Z.T. Guo, N. </a:t>
            </a:r>
            <a:r>
              <a:rPr lang="fr-FR" sz="900" dirty="0" err="1">
                <a:latin typeface="Times New Roman" panose="02020603050405020304" pitchFamily="18" charset="0"/>
                <a:ea typeface="Calibri" panose="020F0502020204030204" pitchFamily="34" charset="0"/>
                <a:cs typeface="Times New Roman" panose="02020603050405020304" pitchFamily="18" charset="0"/>
              </a:rPr>
              <a:t>Fedoroff</a:t>
            </a:r>
            <a:r>
              <a:rPr lang="fr-FR" sz="900" dirty="0">
                <a:latin typeface="Times New Roman" panose="02020603050405020304" pitchFamily="18" charset="0"/>
                <a:ea typeface="Calibri" panose="020F0502020204030204" pitchFamily="34" charset="0"/>
                <a:cs typeface="Times New Roman" panose="02020603050405020304" pitchFamily="18" charset="0"/>
              </a:rPr>
              <a:t>, M. Normand, et A. </a:t>
            </a:r>
            <a:r>
              <a:rPr lang="fr-FR" sz="900" dirty="0" err="1">
                <a:latin typeface="Times New Roman" panose="02020603050405020304" pitchFamily="18" charset="0"/>
                <a:ea typeface="Calibri" panose="020F0502020204030204" pitchFamily="34" charset="0"/>
                <a:cs typeface="Times New Roman" panose="02020603050405020304" pitchFamily="18" charset="0"/>
              </a:rPr>
              <a:t>Perraud</a:t>
            </a:r>
            <a:r>
              <a:rPr lang="fr-FR" sz="900" dirty="0">
                <a:latin typeface="Times New Roman" panose="02020603050405020304" pitchFamily="18" charset="0"/>
                <a:ea typeface="Calibri" panose="020F0502020204030204" pitchFamily="34" charset="0"/>
                <a:cs typeface="Times New Roman" panose="02020603050405020304" pitchFamily="18" charset="0"/>
              </a:rPr>
              <a:t>. 1994. « Interaction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between</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biological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activities</a:t>
            </a:r>
            <a:r>
              <a:rPr lang="fr-FR" sz="900" dirty="0">
                <a:latin typeface="Times New Roman" panose="02020603050405020304" pitchFamily="18" charset="0"/>
                <a:ea typeface="Calibri" panose="020F0502020204030204" pitchFamily="34" charset="0"/>
                <a:cs typeface="Times New Roman" panose="02020603050405020304" pitchFamily="18" charset="0"/>
              </a:rPr>
              <a:t>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organic</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matter</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enrichments</a:t>
            </a:r>
            <a:r>
              <a:rPr lang="fr-FR" sz="900" dirty="0">
                <a:latin typeface="Times New Roman" panose="02020603050405020304" pitchFamily="18" charset="0"/>
                <a:ea typeface="Calibri" panose="020F0502020204030204" pitchFamily="34" charset="0"/>
                <a:cs typeface="Times New Roman" panose="02020603050405020304" pitchFamily="18" charset="0"/>
              </a:rPr>
              <a:t> in Champagne soils. »</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Cluzeau</a:t>
            </a:r>
            <a:r>
              <a:rPr lang="fr-FR" sz="900" dirty="0">
                <a:latin typeface="Times New Roman" panose="02020603050405020304" pitchFamily="18" charset="0"/>
                <a:ea typeface="Calibri" panose="020F0502020204030204" pitchFamily="34" charset="0"/>
                <a:cs typeface="Times New Roman" panose="02020603050405020304" pitchFamily="18" charset="0"/>
              </a:rPr>
              <a:t>, D., LEMERCIER, B., Albain, F., Pérès, G., et </a:t>
            </a:r>
            <a:r>
              <a:rPr lang="fr-FR" sz="900" dirty="0" err="1">
                <a:latin typeface="Times New Roman" panose="02020603050405020304" pitchFamily="18" charset="0"/>
                <a:ea typeface="Calibri" panose="020F0502020204030204" pitchFamily="34" charset="0"/>
                <a:cs typeface="Times New Roman" panose="02020603050405020304" pitchFamily="18" charset="0"/>
              </a:rPr>
              <a:t>Grandin</a:t>
            </a:r>
            <a:r>
              <a:rPr lang="fr-FR" sz="900" dirty="0">
                <a:latin typeface="Times New Roman" panose="02020603050405020304" pitchFamily="18" charset="0"/>
                <a:ea typeface="Calibri" panose="020F0502020204030204" pitchFamily="34" charset="0"/>
                <a:cs typeface="Times New Roman" panose="02020603050405020304" pitchFamily="18" charset="0"/>
              </a:rPr>
              <a:t>, V. 2003. </a:t>
            </a:r>
            <a:r>
              <a:rPr lang="fr-FR" sz="900" i="1" dirty="0">
                <a:latin typeface="Times New Roman" panose="02020603050405020304" pitchFamily="18" charset="0"/>
                <a:ea typeface="Calibri" panose="020F0502020204030204" pitchFamily="34" charset="0"/>
                <a:cs typeface="Times New Roman" panose="02020603050405020304" pitchFamily="18" charset="0"/>
              </a:rPr>
              <a:t>Ecologie des lombriciens et interactions avec les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activites</a:t>
            </a:r>
            <a:r>
              <a:rPr lang="fr-FR" sz="900" i="1" dirty="0">
                <a:latin typeface="Times New Roman" panose="02020603050405020304" pitchFamily="18" charset="0"/>
                <a:ea typeface="Calibri" panose="020F0502020204030204" pitchFamily="34" charset="0"/>
                <a:cs typeface="Times New Roman" panose="02020603050405020304" pitchFamily="18" charset="0"/>
              </a:rPr>
              <a:t> agricoles en zone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temperee</a:t>
            </a:r>
            <a:r>
              <a:rPr lang="fr-FR" sz="900" i="1" dirty="0">
                <a:latin typeface="Times New Roman" panose="02020603050405020304" pitchFamily="18" charset="0"/>
                <a:ea typeface="Calibri" panose="020F0502020204030204" pitchFamily="34" charset="0"/>
                <a:cs typeface="Times New Roman" panose="02020603050405020304" pitchFamily="18" charset="0"/>
              </a:rPr>
              <a:t> (cas particulier du cuivre).</a:t>
            </a:r>
            <a:r>
              <a:rPr lang="fr-FR" sz="900" dirty="0">
                <a:latin typeface="Times New Roman" panose="02020603050405020304" pitchFamily="18" charset="0"/>
                <a:ea typeface="Calibri" panose="020F0502020204030204" pitchFamily="34" charset="0"/>
                <a:cs typeface="Times New Roman" panose="02020603050405020304" pitchFamily="18" charset="0"/>
              </a:rPr>
              <a:t> Vol. 2.</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Curry, J. P., D. Byrne, et K. E. Boyle. 1995. « The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Population of a Winter </a:t>
            </a:r>
            <a:r>
              <a:rPr lang="fr-FR" sz="900" dirty="0" err="1">
                <a:latin typeface="Times New Roman" panose="02020603050405020304" pitchFamily="18" charset="0"/>
                <a:ea typeface="Calibri" panose="020F0502020204030204" pitchFamily="34" charset="0"/>
                <a:cs typeface="Times New Roman" panose="02020603050405020304" pitchFamily="18" charset="0"/>
              </a:rPr>
              <a:t>Cereal</a:t>
            </a:r>
            <a:r>
              <a:rPr lang="fr-FR" sz="900" dirty="0">
                <a:latin typeface="Times New Roman" panose="02020603050405020304" pitchFamily="18" charset="0"/>
                <a:ea typeface="Calibri" panose="020F0502020204030204" pitchFamily="34" charset="0"/>
                <a:cs typeface="Times New Roman" panose="02020603050405020304" pitchFamily="18" charset="0"/>
              </a:rPr>
              <a:t> Field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Its</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Effects</a:t>
            </a:r>
            <a:r>
              <a:rPr lang="fr-FR" sz="900" dirty="0">
                <a:latin typeface="Times New Roman" panose="02020603050405020304" pitchFamily="18" charset="0"/>
                <a:ea typeface="Calibri" panose="020F0502020204030204" pitchFamily="34" charset="0"/>
                <a:cs typeface="Times New Roman" panose="02020603050405020304" pitchFamily="18" charset="0"/>
              </a:rPr>
              <a:t>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and Nitrogen Turnover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Biology</a:t>
            </a:r>
            <a:r>
              <a:rPr lang="fr-FR" sz="900" i="1" dirty="0">
                <a:latin typeface="Times New Roman" panose="02020603050405020304" pitchFamily="18" charset="0"/>
                <a:ea typeface="Calibri" panose="020F0502020204030204" pitchFamily="34" charset="0"/>
                <a:cs typeface="Times New Roman" panose="02020603050405020304" pitchFamily="18" charset="0"/>
              </a:rPr>
              <a:t> and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Fertility</a:t>
            </a:r>
            <a:r>
              <a:rPr lang="fr-FR" sz="900" i="1" dirty="0">
                <a:latin typeface="Times New Roman" panose="02020603050405020304" pitchFamily="18" charset="0"/>
                <a:ea typeface="Calibri" panose="020F0502020204030204" pitchFamily="34" charset="0"/>
                <a:cs typeface="Times New Roman" panose="02020603050405020304" pitchFamily="18" charset="0"/>
              </a:rPr>
              <a:t> of Soils</a:t>
            </a:r>
            <a:r>
              <a:rPr lang="fr-FR" sz="900" dirty="0">
                <a:latin typeface="Times New Roman" panose="02020603050405020304" pitchFamily="18" charset="0"/>
                <a:ea typeface="Calibri" panose="020F0502020204030204" pitchFamily="34" charset="0"/>
                <a:cs typeface="Times New Roman" panose="02020603050405020304" pitchFamily="18" charset="0"/>
              </a:rPr>
              <a:t> 19 (2): 166</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72. https://doi.org/10.1007/BF00336154.</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Curry, James P., David Byrne, et Olaf Schmidt. 2002. « Intensive </a:t>
            </a:r>
            <a:r>
              <a:rPr lang="fr-FR" sz="900" dirty="0" err="1">
                <a:latin typeface="Times New Roman" panose="02020603050405020304" pitchFamily="18" charset="0"/>
                <a:ea typeface="Calibri" panose="020F0502020204030204" pitchFamily="34" charset="0"/>
                <a:cs typeface="Times New Roman" panose="02020603050405020304" pitchFamily="18" charset="0"/>
              </a:rPr>
              <a:t>Cultivation</a:t>
            </a:r>
            <a:r>
              <a:rPr lang="fr-FR" sz="900" dirty="0">
                <a:latin typeface="Times New Roman" panose="02020603050405020304" pitchFamily="18" charset="0"/>
                <a:ea typeface="Calibri" panose="020F0502020204030204" pitchFamily="34" charset="0"/>
                <a:cs typeface="Times New Roman" panose="02020603050405020304" pitchFamily="18" charset="0"/>
              </a:rPr>
              <a:t> Can </a:t>
            </a:r>
            <a:r>
              <a:rPr lang="fr-FR" sz="900" dirty="0" err="1">
                <a:latin typeface="Times New Roman" panose="02020603050405020304" pitchFamily="18" charset="0"/>
                <a:ea typeface="Calibri" panose="020F0502020204030204" pitchFamily="34" charset="0"/>
                <a:cs typeface="Times New Roman" panose="02020603050405020304" pitchFamily="18" charset="0"/>
              </a:rPr>
              <a:t>Drastically</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Reduce</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Populations in Arable Land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European</a:t>
            </a:r>
            <a:r>
              <a:rPr lang="fr-FR" sz="900" i="1" dirty="0">
                <a:latin typeface="Times New Roman" panose="02020603050405020304" pitchFamily="18" charset="0"/>
                <a:ea typeface="Calibri" panose="020F0502020204030204" pitchFamily="34" charset="0"/>
                <a:cs typeface="Times New Roman" panose="02020603050405020304" pitchFamily="18" charset="0"/>
              </a:rPr>
              <a:t> Journal of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Biology</a:t>
            </a:r>
            <a:r>
              <a:rPr lang="fr-FR" sz="900" dirty="0">
                <a:latin typeface="Times New Roman" panose="02020603050405020304" pitchFamily="18" charset="0"/>
                <a:ea typeface="Calibri" panose="020F0502020204030204" pitchFamily="34" charset="0"/>
                <a:cs typeface="Times New Roman" panose="02020603050405020304" pitchFamily="18" charset="0"/>
              </a:rPr>
              <a:t> 38 (2): 127</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30. https://doi.org/10.1016/S1164-5563(02)01132-9.</a:t>
            </a:r>
            <a:endParaRPr lang="fr-FR" sz="9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236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1762" y="0"/>
            <a:ext cx="5928360" cy="689952"/>
          </a:xfrm>
        </p:spPr>
        <p:txBody>
          <a:bodyPr>
            <a:normAutofit fontScale="90000"/>
          </a:bodyPr>
          <a:lstStyle/>
          <a:p>
            <a:r>
              <a:rPr lang="fr-FR" dirty="0"/>
              <a:t>Bibliographie</a:t>
            </a:r>
          </a:p>
        </p:txBody>
      </p:sp>
      <p:sp>
        <p:nvSpPr>
          <p:cNvPr id="4" name="Espace réservé du numéro de diapositive 3"/>
          <p:cNvSpPr>
            <a:spLocks noGrp="1"/>
          </p:cNvSpPr>
          <p:nvPr>
            <p:ph type="sldNum" sz="quarter" idx="12"/>
          </p:nvPr>
        </p:nvSpPr>
        <p:spPr/>
        <p:txBody>
          <a:bodyPr/>
          <a:lstStyle/>
          <a:p>
            <a:fld id="{E8E963B7-37A0-4AC9-95FB-AD85C5B13107}" type="slidenum">
              <a:rPr lang="fr-FR" smtClean="0"/>
              <a:t>19</a:t>
            </a:fld>
            <a:endParaRPr lang="fr-FR"/>
          </a:p>
        </p:txBody>
      </p:sp>
      <p:sp>
        <p:nvSpPr>
          <p:cNvPr id="3" name="Rectangle 2"/>
          <p:cNvSpPr/>
          <p:nvPr/>
        </p:nvSpPr>
        <p:spPr>
          <a:xfrm>
            <a:off x="316522" y="620395"/>
            <a:ext cx="11887200" cy="5270674"/>
          </a:xfrm>
          <a:prstGeom prst="rect">
            <a:avLst/>
          </a:prstGeom>
        </p:spPr>
        <p:txBody>
          <a:bodyPr wrap="square">
            <a:spAutoFit/>
          </a:bodyPr>
          <a:lstStyle/>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Edwards, C. A. 1983. «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dirty="0">
                <a:latin typeface="Times New Roman" panose="02020603050405020304" pitchFamily="18" charset="0"/>
                <a:ea typeface="Calibri" panose="020F0502020204030204" pitchFamily="34" charset="0"/>
                <a:cs typeface="Times New Roman" panose="02020603050405020304" pitchFamily="18" charset="0"/>
              </a:rPr>
              <a:t> in </a:t>
            </a:r>
            <a:r>
              <a:rPr lang="fr-FR" sz="900" dirty="0" err="1">
                <a:latin typeface="Times New Roman" panose="02020603050405020304" pitchFamily="18" charset="0"/>
                <a:ea typeface="Calibri" panose="020F0502020204030204" pitchFamily="34" charset="0"/>
                <a:cs typeface="Times New Roman" panose="02020603050405020304" pitchFamily="18" charset="0"/>
              </a:rPr>
              <a:t>Cultivated</a:t>
            </a:r>
            <a:r>
              <a:rPr lang="fr-FR" sz="900" dirty="0">
                <a:latin typeface="Times New Roman" panose="02020603050405020304" pitchFamily="18" charset="0"/>
                <a:ea typeface="Calibri" panose="020F0502020204030204" pitchFamily="34" charset="0"/>
                <a:cs typeface="Times New Roman" panose="02020603050405020304" pitchFamily="18" charset="0"/>
              </a:rPr>
              <a:t> Soils ». In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From</a:t>
            </a:r>
            <a:r>
              <a:rPr lang="fr-FR" sz="900" i="1" dirty="0">
                <a:latin typeface="Times New Roman" panose="02020603050405020304" pitchFamily="18" charset="0"/>
                <a:ea typeface="Calibri" panose="020F0502020204030204" pitchFamily="34" charset="0"/>
                <a:cs typeface="Times New Roman" panose="02020603050405020304" pitchFamily="18" charset="0"/>
              </a:rPr>
              <a:t> Darwin to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Vermiculture</a:t>
            </a:r>
            <a:r>
              <a:rPr lang="fr-FR" sz="900" dirty="0">
                <a:latin typeface="Times New Roman" panose="02020603050405020304" pitchFamily="18" charset="0"/>
                <a:ea typeface="Calibri" panose="020F0502020204030204" pitchFamily="34" charset="0"/>
                <a:cs typeface="Times New Roman" panose="02020603050405020304" pitchFamily="18" charset="0"/>
              </a:rPr>
              <a:t>, édité par J. E. </a:t>
            </a:r>
            <a:r>
              <a:rPr lang="fr-FR" sz="900" dirty="0" err="1">
                <a:latin typeface="Times New Roman" panose="02020603050405020304" pitchFamily="18" charset="0"/>
                <a:ea typeface="Calibri" panose="020F0502020204030204" pitchFamily="34" charset="0"/>
                <a:cs typeface="Times New Roman" panose="02020603050405020304" pitchFamily="18" charset="0"/>
              </a:rPr>
              <a:t>Satchell</a:t>
            </a:r>
            <a:r>
              <a:rPr lang="fr-FR" sz="900" dirty="0">
                <a:latin typeface="Times New Roman" panose="02020603050405020304" pitchFamily="18" charset="0"/>
                <a:ea typeface="Calibri" panose="020F0502020204030204" pitchFamily="34" charset="0"/>
                <a:cs typeface="Times New Roman" panose="02020603050405020304" pitchFamily="18" charset="0"/>
              </a:rPr>
              <a:t>, 123</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37. Dordrecht: Springer </a:t>
            </a:r>
            <a:r>
              <a:rPr lang="fr-FR" sz="900" dirty="0" err="1">
                <a:latin typeface="Times New Roman" panose="02020603050405020304" pitchFamily="18" charset="0"/>
                <a:ea typeface="Calibri" panose="020F0502020204030204" pitchFamily="34" charset="0"/>
                <a:cs typeface="Times New Roman" panose="02020603050405020304" pitchFamily="18" charset="0"/>
              </a:rPr>
              <a:t>Netherlands</a:t>
            </a:r>
            <a:r>
              <a:rPr lang="fr-FR" sz="900" dirty="0">
                <a:latin typeface="Times New Roman" panose="02020603050405020304" pitchFamily="18" charset="0"/>
                <a:ea typeface="Calibri" panose="020F0502020204030204" pitchFamily="34" charset="0"/>
                <a:cs typeface="Times New Roman" panose="02020603050405020304" pitchFamily="18" charset="0"/>
              </a:rPr>
              <a:t>. https://doi.org/10.1007/978-94-009-5965-1_10.</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Edwards, C. A., et J. R. </a:t>
            </a:r>
            <a:r>
              <a:rPr lang="fr-FR" sz="900" dirty="0" err="1">
                <a:latin typeface="Times New Roman" panose="02020603050405020304" pitchFamily="18" charset="0"/>
                <a:ea typeface="Calibri" panose="020F0502020204030204" pitchFamily="34" charset="0"/>
                <a:cs typeface="Times New Roman" panose="02020603050405020304" pitchFamily="18" charset="0"/>
              </a:rPr>
              <a:t>Lofty</a:t>
            </a:r>
            <a:r>
              <a:rPr lang="fr-FR" sz="900" dirty="0">
                <a:latin typeface="Times New Roman" panose="02020603050405020304" pitchFamily="18" charset="0"/>
                <a:ea typeface="Calibri" panose="020F0502020204030204" pitchFamily="34" charset="0"/>
                <a:cs typeface="Times New Roman" panose="02020603050405020304" pitchFamily="18" charset="0"/>
              </a:rPr>
              <a:t>. 1978. « The Influence of </a:t>
            </a:r>
            <a:r>
              <a:rPr lang="fr-FR" sz="900" dirty="0" err="1">
                <a:latin typeface="Times New Roman" panose="02020603050405020304" pitchFamily="18" charset="0"/>
                <a:ea typeface="Calibri" panose="020F0502020204030204" pitchFamily="34" charset="0"/>
                <a:cs typeface="Times New Roman" panose="02020603050405020304" pitchFamily="18" charset="0"/>
              </a:rPr>
              <a:t>Arthropods</a:t>
            </a:r>
            <a:r>
              <a:rPr lang="fr-FR" sz="900" dirty="0">
                <a:latin typeface="Times New Roman" panose="02020603050405020304" pitchFamily="18" charset="0"/>
                <a:ea typeface="Calibri" panose="020F0502020204030204" pitchFamily="34" charset="0"/>
                <a:cs typeface="Times New Roman" panose="02020603050405020304" pitchFamily="18" charset="0"/>
              </a:rPr>
              <a:t>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Earthworms</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upon</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Root</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Growth</a:t>
            </a:r>
            <a:r>
              <a:rPr lang="fr-FR" sz="900" dirty="0">
                <a:latin typeface="Times New Roman" panose="02020603050405020304" pitchFamily="18" charset="0"/>
                <a:ea typeface="Calibri" panose="020F0502020204030204" pitchFamily="34" charset="0"/>
                <a:cs typeface="Times New Roman" panose="02020603050405020304" pitchFamily="18" charset="0"/>
              </a:rPr>
              <a:t> of Direct </a:t>
            </a:r>
            <a:r>
              <a:rPr lang="fr-FR" sz="900" dirty="0" err="1">
                <a:latin typeface="Times New Roman" panose="02020603050405020304" pitchFamily="18" charset="0"/>
                <a:ea typeface="Calibri" panose="020F0502020204030204" pitchFamily="34" charset="0"/>
                <a:cs typeface="Times New Roman" panose="02020603050405020304" pitchFamily="18" charset="0"/>
              </a:rPr>
              <a:t>Drilled</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Cereals</a:t>
            </a:r>
            <a:r>
              <a:rPr lang="fr-FR" sz="900" dirty="0">
                <a:latin typeface="Times New Roman" panose="02020603050405020304" pitchFamily="18" charset="0"/>
                <a:ea typeface="Calibri" panose="020F0502020204030204" pitchFamily="34" charset="0"/>
                <a:cs typeface="Times New Roman" panose="02020603050405020304" pitchFamily="18" charset="0"/>
              </a:rPr>
              <a:t> ». </a:t>
            </a:r>
            <a:r>
              <a:rPr lang="fr-FR" sz="900" i="1" dirty="0">
                <a:latin typeface="Times New Roman" panose="02020603050405020304" pitchFamily="18" charset="0"/>
                <a:ea typeface="Calibri" panose="020F0502020204030204" pitchFamily="34" charset="0"/>
                <a:cs typeface="Times New Roman" panose="02020603050405020304" pitchFamily="18" charset="0"/>
              </a:rPr>
              <a:t>Journal of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Applied</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dirty="0">
                <a:latin typeface="Times New Roman" panose="02020603050405020304" pitchFamily="18" charset="0"/>
                <a:ea typeface="Calibri" panose="020F0502020204030204" pitchFamily="34" charset="0"/>
                <a:cs typeface="Times New Roman" panose="02020603050405020304" pitchFamily="18" charset="0"/>
              </a:rPr>
              <a:t> 15 (3): 789</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95. https://doi.org/10.2307/2402776.</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Edwards, C. A., et A. R. Thompson. 1973. « Pesticides and the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Fauna</a:t>
            </a:r>
            <a:r>
              <a:rPr lang="fr-FR" sz="900" dirty="0">
                <a:latin typeface="Times New Roman" panose="02020603050405020304" pitchFamily="18" charset="0"/>
                <a:ea typeface="Calibri" panose="020F0502020204030204" pitchFamily="34" charset="0"/>
                <a:cs typeface="Times New Roman" panose="02020603050405020304" pitchFamily="18" charset="0"/>
              </a:rPr>
              <a:t> ». In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Residue</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Reviews</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Residues</a:t>
            </a:r>
            <a:r>
              <a:rPr lang="fr-FR" sz="900" i="1" dirty="0">
                <a:latin typeface="Times New Roman" panose="02020603050405020304" pitchFamily="18" charset="0"/>
                <a:ea typeface="Calibri" panose="020F0502020204030204" pitchFamily="34" charset="0"/>
                <a:cs typeface="Times New Roman" panose="02020603050405020304" pitchFamily="18" charset="0"/>
              </a:rPr>
              <a:t> of Pesticides and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Other</a:t>
            </a:r>
            <a:r>
              <a:rPr lang="fr-FR" sz="900" i="1" dirty="0">
                <a:latin typeface="Times New Roman" panose="02020603050405020304" pitchFamily="18" charset="0"/>
                <a:ea typeface="Calibri" panose="020F0502020204030204" pitchFamily="34" charset="0"/>
                <a:cs typeface="Times New Roman" panose="02020603050405020304" pitchFamily="18" charset="0"/>
              </a:rPr>
              <a:t> Contaminants in the Total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Environment</a:t>
            </a:r>
            <a:r>
              <a:rPr lang="fr-FR" sz="900" dirty="0">
                <a:latin typeface="Times New Roman" panose="02020603050405020304" pitchFamily="18" charset="0"/>
                <a:ea typeface="Calibri" panose="020F0502020204030204" pitchFamily="34" charset="0"/>
                <a:cs typeface="Times New Roman" panose="02020603050405020304" pitchFamily="18" charset="0"/>
              </a:rPr>
              <a:t>, édité par Francis A. Gunther et Jane Davies Gunther, 1</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79. </a:t>
            </a:r>
            <a:r>
              <a:rPr lang="fr-FR" sz="900" dirty="0" err="1">
                <a:latin typeface="Times New Roman" panose="02020603050405020304" pitchFamily="18" charset="0"/>
                <a:ea typeface="Calibri" panose="020F0502020204030204" pitchFamily="34" charset="0"/>
                <a:cs typeface="Times New Roman" panose="02020603050405020304" pitchFamily="18" charset="0"/>
              </a:rPr>
              <a:t>Residue</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Reviews</a:t>
            </a:r>
            <a:r>
              <a:rPr lang="fr-FR" sz="900" dirty="0">
                <a:latin typeface="Times New Roman" panose="02020603050405020304" pitchFamily="18" charset="0"/>
                <a:ea typeface="Calibri" panose="020F0502020204030204" pitchFamily="34" charset="0"/>
                <a:cs typeface="Times New Roman" panose="02020603050405020304" pitchFamily="18" charset="0"/>
              </a:rPr>
              <a:t>. New 	York, NY: Springer New York. https://doi.org/10.1007/978-1-4615-8493-3_1.</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Edwards, Clive A. 2004.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i="1" dirty="0">
                <a:latin typeface="Times New Roman" panose="02020603050405020304" pitchFamily="18" charset="0"/>
                <a:ea typeface="Calibri" panose="020F0502020204030204" pitchFamily="34" charset="0"/>
                <a:cs typeface="Times New Roman" panose="02020603050405020304" pitchFamily="18" charset="0"/>
              </a:rPr>
              <a:t> Second Edition</a:t>
            </a:r>
            <a:r>
              <a:rPr lang="fr-FR" sz="900" dirty="0">
                <a:latin typeface="Times New Roman" panose="02020603050405020304" pitchFamily="18" charset="0"/>
                <a:ea typeface="Calibri" panose="020F0502020204030204" pitchFamily="34" charset="0"/>
                <a:cs typeface="Times New Roman" panose="02020603050405020304" pitchFamily="18" charset="0"/>
              </a:rPr>
              <a:t>. CRC </a:t>
            </a:r>
            <a:r>
              <a:rPr lang="fr-FR" sz="900" dirty="0" err="1">
                <a:latin typeface="Times New Roman" panose="02020603050405020304" pitchFamily="18" charset="0"/>
                <a:ea typeface="Calibri" panose="020F0502020204030204" pitchFamily="34" charset="0"/>
                <a:cs typeface="Times New Roman" panose="02020603050405020304" pitchFamily="18" charset="0"/>
              </a:rPr>
              <a:t>Press</a:t>
            </a:r>
            <a:r>
              <a:rPr lang="fr-FR" sz="900" dirty="0">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FAO, 2015. </a:t>
            </a:r>
            <a:r>
              <a:rPr lang="fr-FR" sz="900" dirty="0" err="1">
                <a:latin typeface="Times New Roman" panose="02020603050405020304" pitchFamily="18" charset="0"/>
                <a:ea typeface="Calibri" panose="020F0502020204030204" pitchFamily="34" charset="0"/>
                <a:cs typeface="Times New Roman" panose="02020603050405020304" pitchFamily="18" charset="0"/>
              </a:rPr>
              <a:t>Status</a:t>
            </a:r>
            <a:r>
              <a:rPr lang="fr-FR" sz="900" dirty="0">
                <a:latin typeface="Times New Roman" panose="02020603050405020304" pitchFamily="18" charset="0"/>
                <a:ea typeface="Calibri" panose="020F0502020204030204" pitchFamily="34" charset="0"/>
                <a:cs typeface="Times New Roman" panose="02020603050405020304" pitchFamily="18" charset="0"/>
              </a:rPr>
              <a:t> of the </a:t>
            </a:r>
            <a:r>
              <a:rPr lang="fr-FR" sz="900" dirty="0" err="1">
                <a:latin typeface="Times New Roman" panose="02020603050405020304" pitchFamily="18" charset="0"/>
                <a:ea typeface="Calibri" panose="020F0502020204030204" pitchFamily="34" charset="0"/>
                <a:cs typeface="Times New Roman" panose="02020603050405020304" pitchFamily="18" charset="0"/>
              </a:rPr>
              <a:t>world’s</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resources</a:t>
            </a:r>
            <a:r>
              <a:rPr lang="fr-FR" sz="900" dirty="0">
                <a:latin typeface="Times New Roman" panose="02020603050405020304" pitchFamily="18" charset="0"/>
                <a:ea typeface="Calibri" panose="020F0502020204030204" pitchFamily="34" charset="0"/>
                <a:cs typeface="Times New Roman" panose="02020603050405020304" pitchFamily="18" charset="0"/>
              </a:rPr>
              <a:t>: main report. FAO : ITPS, </a:t>
            </a:r>
            <a:r>
              <a:rPr lang="fr-FR" sz="900" dirty="0" err="1">
                <a:latin typeface="Times New Roman" panose="02020603050405020304" pitchFamily="18" charset="0"/>
                <a:ea typeface="Calibri" panose="020F0502020204030204" pitchFamily="34" charset="0"/>
                <a:cs typeface="Times New Roman" panose="02020603050405020304" pitchFamily="18" charset="0"/>
              </a:rPr>
              <a:t>Rome.populations</a:t>
            </a:r>
            <a:r>
              <a:rPr lang="fr-FR" sz="900" dirty="0">
                <a:latin typeface="Times New Roman" panose="02020603050405020304" pitchFamily="18" charset="0"/>
                <a:ea typeface="Calibri" panose="020F0502020204030204" pitchFamily="34" charset="0"/>
                <a:cs typeface="Times New Roman" panose="02020603050405020304" pitchFamily="18" charset="0"/>
              </a:rPr>
              <a:t> ». </a:t>
            </a:r>
            <a:r>
              <a:rPr lang="fr-FR" sz="900" i="1" dirty="0">
                <a:latin typeface="Times New Roman" panose="02020603050405020304" pitchFamily="18" charset="0"/>
                <a:ea typeface="Calibri" panose="020F0502020204030204" pitchFamily="34" charset="0"/>
                <a:cs typeface="Times New Roman" panose="02020603050405020304" pitchFamily="18" charset="0"/>
              </a:rPr>
              <a:t>Journal of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Applied</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dirty="0">
                <a:latin typeface="Times New Roman" panose="02020603050405020304" pitchFamily="18" charset="0"/>
                <a:ea typeface="Calibri" panose="020F0502020204030204" pitchFamily="34" charset="0"/>
                <a:cs typeface="Times New Roman" panose="02020603050405020304" pitchFamily="18" charset="0"/>
              </a:rPr>
              <a:t> 19 (3): 723</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34. https://doi.org/10.2307/2403277.</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Hallaire</a:t>
            </a:r>
            <a:r>
              <a:rPr lang="fr-FR" sz="900" dirty="0">
                <a:latin typeface="Times New Roman" panose="02020603050405020304" pitchFamily="18" charset="0"/>
                <a:ea typeface="Calibri" panose="020F0502020204030204" pitchFamily="34" charset="0"/>
                <a:cs typeface="Times New Roman" panose="02020603050405020304" pitchFamily="18" charset="0"/>
              </a:rPr>
              <a:t>, V, et M </a:t>
            </a:r>
            <a:r>
              <a:rPr lang="fr-FR" sz="900" dirty="0" err="1">
                <a:latin typeface="Times New Roman" panose="02020603050405020304" pitchFamily="18" charset="0"/>
                <a:ea typeface="Calibri" panose="020F0502020204030204" pitchFamily="34" charset="0"/>
                <a:cs typeface="Times New Roman" panose="02020603050405020304" pitchFamily="18" charset="0"/>
              </a:rPr>
              <a:t>Lamandé</a:t>
            </a:r>
            <a:r>
              <a:rPr lang="fr-FR" sz="900" dirty="0">
                <a:latin typeface="Times New Roman" panose="02020603050405020304" pitchFamily="18" charset="0"/>
                <a:ea typeface="Calibri" panose="020F0502020204030204" pitchFamily="34" charset="0"/>
                <a:cs typeface="Times New Roman" panose="02020603050405020304" pitchFamily="18" charset="0"/>
              </a:rPr>
              <a:t>. 2004. « Effet de l’activité biologique sur la structure de sols soumis à différentes pratiques culturales ». </a:t>
            </a:r>
            <a:r>
              <a:rPr lang="fr-FR" sz="900" i="1" dirty="0">
                <a:latin typeface="Times New Roman" panose="02020603050405020304" pitchFamily="18" charset="0"/>
                <a:ea typeface="Calibri" panose="020F0502020204030204" pitchFamily="34" charset="0"/>
                <a:cs typeface="Times New Roman" panose="02020603050405020304" pitchFamily="18" charset="0"/>
              </a:rPr>
              <a:t>Étude et Gestion des Sols</a:t>
            </a:r>
            <a:r>
              <a:rPr lang="fr-FR" sz="900" dirty="0">
                <a:latin typeface="Times New Roman" panose="02020603050405020304" pitchFamily="18" charset="0"/>
                <a:ea typeface="Calibri" panose="020F0502020204030204" pitchFamily="34" charset="0"/>
                <a:cs typeface="Times New Roman" panose="02020603050405020304" pitchFamily="18" charset="0"/>
              </a:rPr>
              <a:t>, 12.</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Hoeffner</a:t>
            </a:r>
            <a:r>
              <a:rPr lang="fr-FR" sz="900" dirty="0">
                <a:latin typeface="Times New Roman" panose="02020603050405020304" pitchFamily="18" charset="0"/>
                <a:ea typeface="Calibri" panose="020F0502020204030204" pitchFamily="34" charset="0"/>
                <a:cs typeface="Times New Roman" panose="02020603050405020304" pitchFamily="18" charset="0"/>
              </a:rPr>
              <a:t>, Kevin, </a:t>
            </a:r>
            <a:r>
              <a:rPr lang="fr-FR" sz="900" dirty="0" err="1">
                <a:latin typeface="Times New Roman" panose="02020603050405020304" pitchFamily="18" charset="0"/>
                <a:ea typeface="Calibri" panose="020F0502020204030204" pitchFamily="34" charset="0"/>
                <a:cs typeface="Times New Roman" panose="02020603050405020304" pitchFamily="18" charset="0"/>
              </a:rPr>
              <a:t>Hoël</a:t>
            </a:r>
            <a:r>
              <a:rPr lang="fr-FR" sz="900" dirty="0">
                <a:latin typeface="Times New Roman" panose="02020603050405020304" pitchFamily="18" charset="0"/>
                <a:ea typeface="Calibri" panose="020F0502020204030204" pitchFamily="34" charset="0"/>
                <a:cs typeface="Times New Roman" panose="02020603050405020304" pitchFamily="18" charset="0"/>
              </a:rPr>
              <a:t> Hotte, Daniel </a:t>
            </a:r>
            <a:r>
              <a:rPr lang="fr-FR" sz="900" dirty="0" err="1">
                <a:latin typeface="Times New Roman" panose="02020603050405020304" pitchFamily="18" charset="0"/>
                <a:ea typeface="Calibri" panose="020F0502020204030204" pitchFamily="34" charset="0"/>
                <a:cs typeface="Times New Roman" panose="02020603050405020304" pitchFamily="18" charset="0"/>
              </a:rPr>
              <a:t>Cluzeau</a:t>
            </a:r>
            <a:r>
              <a:rPr lang="fr-FR" sz="900" dirty="0">
                <a:latin typeface="Times New Roman" panose="02020603050405020304" pitchFamily="18" charset="0"/>
                <a:ea typeface="Calibri" panose="020F0502020204030204" pitchFamily="34" charset="0"/>
                <a:cs typeface="Times New Roman" panose="02020603050405020304" pitchFamily="18" charset="0"/>
              </a:rPr>
              <a:t>, Xavier Charrier, François </a:t>
            </a:r>
            <a:r>
              <a:rPr lang="fr-FR" sz="900" dirty="0" err="1">
                <a:latin typeface="Times New Roman" panose="02020603050405020304" pitchFamily="18" charset="0"/>
                <a:ea typeface="Calibri" panose="020F0502020204030204" pitchFamily="34" charset="0"/>
                <a:cs typeface="Times New Roman" panose="02020603050405020304" pitchFamily="18" charset="0"/>
              </a:rPr>
              <a:t>Gastal</a:t>
            </a:r>
            <a:r>
              <a:rPr lang="fr-FR" sz="900" dirty="0">
                <a:latin typeface="Times New Roman" panose="02020603050405020304" pitchFamily="18" charset="0"/>
                <a:ea typeface="Calibri" panose="020F0502020204030204" pitchFamily="34" charset="0"/>
                <a:cs typeface="Times New Roman" panose="02020603050405020304" pitchFamily="18" charset="0"/>
              </a:rPr>
              <a:t>, et </a:t>
            </a:r>
            <a:r>
              <a:rPr lang="fr-FR" sz="900" dirty="0" err="1">
                <a:latin typeface="Times New Roman" panose="02020603050405020304" pitchFamily="18" charset="0"/>
                <a:ea typeface="Calibri" panose="020F0502020204030204" pitchFamily="34" charset="0"/>
                <a:cs typeface="Times New Roman" panose="02020603050405020304" pitchFamily="18" charset="0"/>
              </a:rPr>
              <a:t>Guénola</a:t>
            </a:r>
            <a:r>
              <a:rPr lang="fr-FR" sz="900" dirty="0">
                <a:latin typeface="Times New Roman" panose="02020603050405020304" pitchFamily="18" charset="0"/>
                <a:ea typeface="Calibri" panose="020F0502020204030204" pitchFamily="34" charset="0"/>
                <a:cs typeface="Times New Roman" panose="02020603050405020304" pitchFamily="18" charset="0"/>
              </a:rPr>
              <a:t> Pérès. 2021. « </a:t>
            </a:r>
            <a:r>
              <a:rPr lang="fr-FR" sz="900" dirty="0" err="1">
                <a:latin typeface="Times New Roman" panose="02020603050405020304" pitchFamily="18" charset="0"/>
                <a:ea typeface="Calibri" panose="020F0502020204030204" pitchFamily="34" charset="0"/>
                <a:cs typeface="Times New Roman" panose="02020603050405020304" pitchFamily="18" charset="0"/>
              </a:rPr>
              <a:t>Effects</a:t>
            </a:r>
            <a:r>
              <a:rPr lang="fr-FR" sz="900" dirty="0">
                <a:latin typeface="Times New Roman" panose="02020603050405020304" pitchFamily="18" charset="0"/>
                <a:ea typeface="Calibri" panose="020F0502020204030204" pitchFamily="34" charset="0"/>
                <a:cs typeface="Times New Roman" panose="02020603050405020304" pitchFamily="18" charset="0"/>
              </a:rPr>
              <a:t> of </a:t>
            </a:r>
            <a:r>
              <a:rPr lang="fr-FR" sz="900" dirty="0" err="1">
                <a:latin typeface="Times New Roman" panose="02020603050405020304" pitchFamily="18" charset="0"/>
                <a:ea typeface="Calibri" panose="020F0502020204030204" pitchFamily="34" charset="0"/>
                <a:cs typeface="Times New Roman" panose="02020603050405020304" pitchFamily="18" charset="0"/>
              </a:rPr>
              <a:t>Temporary</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Grassland</a:t>
            </a:r>
            <a:r>
              <a:rPr lang="fr-FR" sz="900" dirty="0">
                <a:latin typeface="Times New Roman" panose="02020603050405020304" pitchFamily="18" charset="0"/>
                <a:ea typeface="Calibri" panose="020F0502020204030204" pitchFamily="34" charset="0"/>
                <a:cs typeface="Times New Roman" panose="02020603050405020304" pitchFamily="18" charset="0"/>
              </a:rPr>
              <a:t> Introduction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into</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Annual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Crop</a:t>
            </a:r>
            <a:r>
              <a:rPr lang="fr-FR" sz="900" dirty="0">
                <a:latin typeface="Times New Roman" panose="02020603050405020304" pitchFamily="18" charset="0"/>
                <a:ea typeface="Calibri" panose="020F0502020204030204" pitchFamily="34" charset="0"/>
                <a:cs typeface="Times New Roman" panose="02020603050405020304" pitchFamily="18" charset="0"/>
              </a:rPr>
              <a:t> Rotations and Nitrogen Fertilisation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Communities</a:t>
            </a:r>
            <a:r>
              <a:rPr lang="fr-FR" sz="900" dirty="0">
                <a:latin typeface="Times New Roman" panose="02020603050405020304" pitchFamily="18" charset="0"/>
                <a:ea typeface="Calibri" panose="020F0502020204030204" pitchFamily="34" charset="0"/>
                <a:cs typeface="Times New Roman" panose="02020603050405020304" pitchFamily="18" charset="0"/>
              </a:rPr>
              <a:t> and Forage 	Production ». </a:t>
            </a:r>
            <a:r>
              <a:rPr lang="fr-FR" sz="900" dirty="0" err="1">
                <a:latin typeface="Times New Roman" panose="02020603050405020304" pitchFamily="18" charset="0"/>
                <a:ea typeface="Calibri" panose="020F0502020204030204" pitchFamily="34" charset="0"/>
                <a:cs typeface="Times New Roman" panose="02020603050405020304" pitchFamily="18" charset="0"/>
              </a:rPr>
              <a:t>Applied</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dirty="0">
                <a:latin typeface="Times New Roman" panose="02020603050405020304" pitchFamily="18" charset="0"/>
                <a:ea typeface="Calibri" panose="020F0502020204030204" pitchFamily="34" charset="0"/>
                <a:cs typeface="Times New Roman" panose="02020603050405020304" pitchFamily="18" charset="0"/>
              </a:rPr>
              <a:t> 162 (juin): 103893. https://doi.org/10.1016/j.apsoil.2021.103893.</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Hoeffner</a:t>
            </a:r>
            <a:r>
              <a:rPr lang="fr-FR" sz="900" dirty="0">
                <a:latin typeface="Times New Roman" panose="02020603050405020304" pitchFamily="18" charset="0"/>
                <a:ea typeface="Calibri" panose="020F0502020204030204" pitchFamily="34" charset="0"/>
                <a:cs typeface="Times New Roman" panose="02020603050405020304" pitchFamily="18" charset="0"/>
              </a:rPr>
              <a:t>, Kevin, Cécile </a:t>
            </a:r>
            <a:r>
              <a:rPr lang="fr-FR" sz="900" dirty="0" err="1">
                <a:latin typeface="Times New Roman" panose="02020603050405020304" pitchFamily="18" charset="0"/>
                <a:ea typeface="Calibri" panose="020F0502020204030204" pitchFamily="34" charset="0"/>
                <a:cs typeface="Times New Roman" panose="02020603050405020304" pitchFamily="18" charset="0"/>
              </a:rPr>
              <a:t>Monard</a:t>
            </a:r>
            <a:r>
              <a:rPr lang="fr-FR" sz="900" dirty="0">
                <a:latin typeface="Times New Roman" panose="02020603050405020304" pitchFamily="18" charset="0"/>
                <a:ea typeface="Calibri" panose="020F0502020204030204" pitchFamily="34" charset="0"/>
                <a:cs typeface="Times New Roman" panose="02020603050405020304" pitchFamily="18" charset="0"/>
              </a:rPr>
              <a:t>, Mathieu </a:t>
            </a:r>
            <a:r>
              <a:rPr lang="fr-FR" sz="900" dirty="0" err="1">
                <a:latin typeface="Times New Roman" panose="02020603050405020304" pitchFamily="18" charset="0"/>
                <a:ea typeface="Calibri" panose="020F0502020204030204" pitchFamily="34" charset="0"/>
                <a:cs typeface="Times New Roman" panose="02020603050405020304" pitchFamily="18" charset="0"/>
              </a:rPr>
              <a:t>Santonja</a:t>
            </a:r>
            <a:r>
              <a:rPr lang="fr-FR" sz="900" dirty="0">
                <a:latin typeface="Times New Roman" panose="02020603050405020304" pitchFamily="18" charset="0"/>
                <a:ea typeface="Calibri" panose="020F0502020204030204" pitchFamily="34" charset="0"/>
                <a:cs typeface="Times New Roman" panose="02020603050405020304" pitchFamily="18" charset="0"/>
              </a:rPr>
              <a:t>, et Daniel </a:t>
            </a:r>
            <a:r>
              <a:rPr lang="fr-FR" sz="900" dirty="0" err="1">
                <a:latin typeface="Times New Roman" panose="02020603050405020304" pitchFamily="18" charset="0"/>
                <a:ea typeface="Calibri" panose="020F0502020204030204" pitchFamily="34" charset="0"/>
                <a:cs typeface="Times New Roman" panose="02020603050405020304" pitchFamily="18" charset="0"/>
              </a:rPr>
              <a:t>Cluzeau</a:t>
            </a:r>
            <a:r>
              <a:rPr lang="fr-FR" sz="900" dirty="0">
                <a:latin typeface="Times New Roman" panose="02020603050405020304" pitchFamily="18" charset="0"/>
                <a:ea typeface="Calibri" panose="020F0502020204030204" pitchFamily="34" charset="0"/>
                <a:cs typeface="Times New Roman" panose="02020603050405020304" pitchFamily="18" charset="0"/>
              </a:rPr>
              <a:t>. 2018. « </a:t>
            </a:r>
            <a:r>
              <a:rPr lang="fr-FR" sz="900" dirty="0" err="1">
                <a:latin typeface="Times New Roman" panose="02020603050405020304" pitchFamily="18" charset="0"/>
                <a:ea typeface="Calibri" panose="020F0502020204030204" pitchFamily="34" charset="0"/>
                <a:cs typeface="Times New Roman" panose="02020603050405020304" pitchFamily="18" charset="0"/>
              </a:rPr>
              <a:t>Feeding</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Behaviour</a:t>
            </a:r>
            <a:r>
              <a:rPr lang="fr-FR" sz="900" dirty="0">
                <a:latin typeface="Times New Roman" panose="02020603050405020304" pitchFamily="18" charset="0"/>
                <a:ea typeface="Calibri" panose="020F0502020204030204" pitchFamily="34" charset="0"/>
                <a:cs typeface="Times New Roman" panose="02020603050405020304" pitchFamily="18" charset="0"/>
              </a:rPr>
              <a:t> of Epi-</a:t>
            </a:r>
            <a:r>
              <a:rPr lang="fr-FR" sz="900" dirty="0" err="1">
                <a:latin typeface="Times New Roman" panose="02020603050405020304" pitchFamily="18" charset="0"/>
                <a:ea typeface="Calibri" panose="020F0502020204030204" pitchFamily="34" charset="0"/>
                <a:cs typeface="Times New Roman" panose="02020603050405020304" pitchFamily="18" charset="0"/>
              </a:rPr>
              <a:t>Anecic</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Species</a:t>
            </a:r>
            <a:r>
              <a:rPr lang="fr-FR" sz="900" dirty="0">
                <a:latin typeface="Times New Roman" panose="02020603050405020304" pitchFamily="18" charset="0"/>
                <a:ea typeface="Calibri" panose="020F0502020204030204" pitchFamily="34" charset="0"/>
                <a:cs typeface="Times New Roman" panose="02020603050405020304" pitchFamily="18" charset="0"/>
              </a:rPr>
              <a:t>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Their</a:t>
            </a:r>
            <a:r>
              <a:rPr lang="fr-FR" sz="900" dirty="0">
                <a:latin typeface="Times New Roman" panose="02020603050405020304" pitchFamily="18" charset="0"/>
                <a:ea typeface="Calibri" panose="020F0502020204030204" pitchFamily="34" charset="0"/>
                <a:cs typeface="Times New Roman" panose="02020603050405020304" pitchFamily="18" charset="0"/>
              </a:rPr>
              <a:t> Impacts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Microbial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Communities</a:t>
            </a:r>
            <a:r>
              <a:rPr lang="fr-FR" sz="900" dirty="0">
                <a:latin typeface="Times New Roman" panose="02020603050405020304" pitchFamily="18" charset="0"/>
                <a:ea typeface="Calibri" panose="020F0502020204030204" pitchFamily="34" charset="0"/>
                <a:cs typeface="Times New Roman" panose="02020603050405020304" pitchFamily="18" charset="0"/>
              </a:rPr>
              <a:t> ».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Biology</a:t>
            </a:r>
            <a:r>
              <a:rPr lang="fr-FR" sz="900" dirty="0">
                <a:latin typeface="Times New Roman" panose="02020603050405020304" pitchFamily="18" charset="0"/>
                <a:ea typeface="Calibri" panose="020F0502020204030204" pitchFamily="34" charset="0"/>
                <a:cs typeface="Times New Roman" panose="02020603050405020304" pitchFamily="18" charset="0"/>
              </a:rPr>
              <a:t>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Biochemistry</a:t>
            </a:r>
            <a:r>
              <a:rPr lang="fr-FR" sz="900" dirty="0">
                <a:latin typeface="Times New Roman" panose="02020603050405020304" pitchFamily="18" charset="0"/>
                <a:ea typeface="Calibri" panose="020F0502020204030204" pitchFamily="34" charset="0"/>
                <a:cs typeface="Times New Roman" panose="02020603050405020304" pitchFamily="18" charset="0"/>
              </a:rPr>
              <a:t> 125 (octobre): 1 9. 	https://doi.org/10.1016/j.soilbio.2018.06.017.</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Jordan, D, R. J Miles, V. C Hubbard, et T Lorenz. 2004. « </a:t>
            </a:r>
            <a:r>
              <a:rPr lang="fr-FR" sz="900" dirty="0" err="1">
                <a:latin typeface="Times New Roman" panose="02020603050405020304" pitchFamily="18" charset="0"/>
                <a:ea typeface="Calibri" panose="020F0502020204030204" pitchFamily="34" charset="0"/>
                <a:cs typeface="Times New Roman" panose="02020603050405020304" pitchFamily="18" charset="0"/>
              </a:rPr>
              <a:t>Effect</a:t>
            </a:r>
            <a:r>
              <a:rPr lang="fr-FR" sz="900" dirty="0">
                <a:latin typeface="Times New Roman" panose="02020603050405020304" pitchFamily="18" charset="0"/>
                <a:ea typeface="Calibri" panose="020F0502020204030204" pitchFamily="34" charset="0"/>
                <a:cs typeface="Times New Roman" panose="02020603050405020304" pitchFamily="18" charset="0"/>
              </a:rPr>
              <a:t> of management practices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cropping</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systems</a:t>
            </a:r>
            <a:r>
              <a:rPr lang="fr-FR" sz="900" dirty="0">
                <a:latin typeface="Times New Roman" panose="02020603050405020304" pitchFamily="18" charset="0"/>
                <a:ea typeface="Calibri" panose="020F0502020204030204" pitchFamily="34" charset="0"/>
                <a:cs typeface="Times New Roman" panose="02020603050405020304" pitchFamily="18" charset="0"/>
              </a:rPr>
              <a:t>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abundance</a:t>
            </a:r>
            <a:r>
              <a:rPr lang="fr-FR" sz="900" dirty="0">
                <a:latin typeface="Times New Roman" panose="02020603050405020304" pitchFamily="18" charset="0"/>
                <a:ea typeface="Calibri" panose="020F0502020204030204" pitchFamily="34" charset="0"/>
                <a:cs typeface="Times New Roman" panose="02020603050405020304" pitchFamily="18" charset="0"/>
              </a:rPr>
              <a:t>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microbial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activity</a:t>
            </a:r>
            <a:r>
              <a:rPr lang="fr-FR" sz="900" dirty="0">
                <a:latin typeface="Times New Roman" panose="02020603050405020304" pitchFamily="18" charset="0"/>
                <a:ea typeface="Calibri" panose="020F0502020204030204" pitchFamily="34" charset="0"/>
                <a:cs typeface="Times New Roman" panose="02020603050405020304" pitchFamily="18" charset="0"/>
              </a:rPr>
              <a:t> in </a:t>
            </a:r>
            <a:r>
              <a:rPr lang="fr-FR" sz="900" dirty="0" err="1">
                <a:latin typeface="Times New Roman" panose="02020603050405020304" pitchFamily="18" charset="0"/>
                <a:ea typeface="Calibri" panose="020F0502020204030204" pitchFamily="34" charset="0"/>
                <a:cs typeface="Times New Roman" panose="02020603050405020304" pitchFamily="18" charset="0"/>
              </a:rPr>
              <a:t>Sanborn</a:t>
            </a:r>
            <a:r>
              <a:rPr lang="fr-FR" sz="900" dirty="0">
                <a:latin typeface="Times New Roman" panose="02020603050405020304" pitchFamily="18" charset="0"/>
                <a:ea typeface="Calibri" panose="020F0502020204030204" pitchFamily="34" charset="0"/>
                <a:cs typeface="Times New Roman" panose="02020603050405020304" pitchFamily="18" charset="0"/>
              </a:rPr>
              <a:t> Field: a 115-year-old agricultural </a:t>
            </a:r>
            <a:r>
              <a:rPr lang="fr-FR" sz="900" dirty="0" err="1">
                <a:latin typeface="Times New Roman" panose="02020603050405020304" pitchFamily="18" charset="0"/>
                <a:ea typeface="Calibri" panose="020F0502020204030204" pitchFamily="34" charset="0"/>
                <a:cs typeface="Times New Roman" panose="02020603050405020304" pitchFamily="18" charset="0"/>
              </a:rPr>
              <a:t>field</a:t>
            </a:r>
            <a:r>
              <a:rPr lang="fr-FR" sz="900" dirty="0">
                <a:latin typeface="Times New Roman" panose="02020603050405020304" pitchFamily="18" charset="0"/>
                <a:ea typeface="Calibri" panose="020F0502020204030204" pitchFamily="34" charset="0"/>
                <a:cs typeface="Times New Roman" panose="02020603050405020304" pitchFamily="18" charset="0"/>
              </a:rPr>
              <a:t>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Pedobiologia</a:t>
            </a:r>
            <a:r>
              <a:rPr lang="fr-FR" sz="900" dirty="0">
                <a:latin typeface="Times New Roman" panose="02020603050405020304" pitchFamily="18" charset="0"/>
                <a:ea typeface="Calibri" panose="020F0502020204030204" pitchFamily="34" charset="0"/>
                <a:cs typeface="Times New Roman" panose="02020603050405020304" pitchFamily="18" charset="0"/>
              </a:rPr>
              <a:t> 48 (2): 99</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110. 	https://doi.org/10.1016/j.pedobi.2003.06.001.</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Jordan, D., J. A. </a:t>
            </a:r>
            <a:r>
              <a:rPr lang="fr-FR" sz="900" dirty="0" err="1">
                <a:latin typeface="Times New Roman" panose="02020603050405020304" pitchFamily="18" charset="0"/>
                <a:ea typeface="Calibri" panose="020F0502020204030204" pitchFamily="34" charset="0"/>
                <a:cs typeface="Times New Roman" panose="02020603050405020304" pitchFamily="18" charset="0"/>
              </a:rPr>
              <a:t>Stecker</a:t>
            </a:r>
            <a:r>
              <a:rPr lang="fr-FR" sz="900" dirty="0">
                <a:latin typeface="Times New Roman" panose="02020603050405020304" pitchFamily="18" charset="0"/>
                <a:ea typeface="Calibri" panose="020F0502020204030204" pitchFamily="34" charset="0"/>
                <a:cs typeface="Times New Roman" panose="02020603050405020304" pitchFamily="18" charset="0"/>
              </a:rPr>
              <a:t>, V. N. </a:t>
            </a:r>
            <a:r>
              <a:rPr lang="fr-FR" sz="900" dirty="0" err="1">
                <a:latin typeface="Times New Roman" panose="02020603050405020304" pitchFamily="18" charset="0"/>
                <a:ea typeface="Calibri" panose="020F0502020204030204" pitchFamily="34" charset="0"/>
                <a:cs typeface="Times New Roman" panose="02020603050405020304" pitchFamily="18" charset="0"/>
              </a:rPr>
              <a:t>Cacnio</a:t>
            </a:r>
            <a:r>
              <a:rPr lang="fr-FR" sz="900" dirty="0">
                <a:latin typeface="Times New Roman" panose="02020603050405020304" pitchFamily="18" charset="0"/>
                <a:ea typeface="Calibri" panose="020F0502020204030204" pitchFamily="34" charset="0"/>
                <a:cs typeface="Times New Roman" panose="02020603050405020304" pitchFamily="18" charset="0"/>
              </a:rPr>
              <a:t>-Hubbard, F. Li, C. J. </a:t>
            </a:r>
            <a:r>
              <a:rPr lang="fr-FR" sz="900" dirty="0" err="1">
                <a:latin typeface="Times New Roman" panose="02020603050405020304" pitchFamily="18" charset="0"/>
                <a:ea typeface="Calibri" panose="020F0502020204030204" pitchFamily="34" charset="0"/>
                <a:cs typeface="Times New Roman" panose="02020603050405020304" pitchFamily="18" charset="0"/>
              </a:rPr>
              <a:t>Gantzer</a:t>
            </a:r>
            <a:r>
              <a:rPr lang="fr-FR" sz="900" dirty="0">
                <a:latin typeface="Times New Roman" panose="02020603050405020304" pitchFamily="18" charset="0"/>
                <a:ea typeface="Calibri" panose="020F0502020204030204" pitchFamily="34" charset="0"/>
                <a:cs typeface="Times New Roman" panose="02020603050405020304" pitchFamily="18" charset="0"/>
              </a:rPr>
              <a:t>, et J. R. Brown. 1997. «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activity</a:t>
            </a:r>
            <a:r>
              <a:rPr lang="fr-FR" sz="900" dirty="0">
                <a:latin typeface="Times New Roman" panose="02020603050405020304" pitchFamily="18" charset="0"/>
                <a:ea typeface="Calibri" panose="020F0502020204030204" pitchFamily="34" charset="0"/>
                <a:cs typeface="Times New Roman" panose="02020603050405020304" pitchFamily="18" charset="0"/>
              </a:rPr>
              <a:t> in no-tillage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conventional</a:t>
            </a:r>
            <a:r>
              <a:rPr lang="fr-FR" sz="900" dirty="0">
                <a:latin typeface="Times New Roman" panose="02020603050405020304" pitchFamily="18" charset="0"/>
                <a:ea typeface="Calibri" panose="020F0502020204030204" pitchFamily="34" charset="0"/>
                <a:cs typeface="Times New Roman" panose="02020603050405020304" pitchFamily="18" charset="0"/>
              </a:rPr>
              <a:t> tillage </a:t>
            </a:r>
            <a:r>
              <a:rPr lang="fr-FR" sz="900" dirty="0" err="1">
                <a:latin typeface="Times New Roman" panose="02020603050405020304" pitchFamily="18" charset="0"/>
                <a:ea typeface="Calibri" panose="020F0502020204030204" pitchFamily="34" charset="0"/>
                <a:cs typeface="Times New Roman" panose="02020603050405020304" pitchFamily="18" charset="0"/>
              </a:rPr>
              <a:t>systems</a:t>
            </a:r>
            <a:r>
              <a:rPr lang="fr-FR" sz="900" dirty="0">
                <a:latin typeface="Times New Roman" panose="02020603050405020304" pitchFamily="18" charset="0"/>
                <a:ea typeface="Calibri" panose="020F0502020204030204" pitchFamily="34" charset="0"/>
                <a:cs typeface="Times New Roman" panose="02020603050405020304" pitchFamily="18" charset="0"/>
              </a:rPr>
              <a:t> in Missouri soils: A </a:t>
            </a:r>
            <a:r>
              <a:rPr lang="fr-FR" sz="900" dirty="0" err="1">
                <a:latin typeface="Times New Roman" panose="02020603050405020304" pitchFamily="18" charset="0"/>
                <a:ea typeface="Calibri" panose="020F0502020204030204" pitchFamily="34" charset="0"/>
                <a:cs typeface="Times New Roman" panose="02020603050405020304" pitchFamily="18" charset="0"/>
              </a:rPr>
              <a:t>preliminary</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study</a:t>
            </a:r>
            <a:r>
              <a:rPr lang="fr-FR" sz="900" dirty="0">
                <a:latin typeface="Times New Roman" panose="02020603050405020304" pitchFamily="18" charset="0"/>
                <a:ea typeface="Calibri" panose="020F0502020204030204" pitchFamily="34" charset="0"/>
                <a:cs typeface="Times New Roman" panose="02020603050405020304" pitchFamily="18" charset="0"/>
              </a:rPr>
              <a:t>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Biology</a:t>
            </a:r>
            <a:r>
              <a:rPr lang="fr-FR" sz="900" i="1" dirty="0">
                <a:latin typeface="Times New Roman" panose="02020603050405020304" pitchFamily="18" charset="0"/>
                <a:ea typeface="Calibri" panose="020F0502020204030204" pitchFamily="34" charset="0"/>
                <a:cs typeface="Times New Roman" panose="02020603050405020304" pitchFamily="18" charset="0"/>
              </a:rPr>
              <a:t> and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Biochemistry</a:t>
            </a:r>
            <a:r>
              <a:rPr lang="fr-FR" sz="900" dirty="0">
                <a:latin typeface="Times New Roman" panose="02020603050405020304" pitchFamily="18" charset="0"/>
                <a:ea typeface="Calibri" panose="020F0502020204030204" pitchFamily="34" charset="0"/>
                <a:cs typeface="Times New Roman" panose="02020603050405020304" pitchFamily="18" charset="0"/>
              </a:rPr>
              <a:t>, 5th International 	Symposium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dirty="0">
                <a:latin typeface="Times New Roman" panose="02020603050405020304" pitchFamily="18" charset="0"/>
                <a:ea typeface="Calibri" panose="020F0502020204030204" pitchFamily="34" charset="0"/>
                <a:cs typeface="Times New Roman" panose="02020603050405020304" pitchFamily="18" charset="0"/>
              </a:rPr>
              <a:t>, 29 (3): 489</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91. https://doi.org/10.1016/S0038-0717(96)00038-7.</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Lavelle, P., et A. Spain. 2001.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dirty="0">
                <a:latin typeface="Times New Roman" panose="02020603050405020304" pitchFamily="18" charset="0"/>
                <a:ea typeface="Calibri" panose="020F0502020204030204" pitchFamily="34" charset="0"/>
                <a:cs typeface="Times New Roman" panose="02020603050405020304" pitchFamily="18" charset="0"/>
              </a:rPr>
              <a:t>. Springer Science &amp; Business Media.</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Le </a:t>
            </a:r>
            <a:r>
              <a:rPr lang="fr-FR" sz="900" dirty="0" err="1">
                <a:latin typeface="Times New Roman" panose="02020603050405020304" pitchFamily="18" charset="0"/>
                <a:ea typeface="Calibri" panose="020F0502020204030204" pitchFamily="34" charset="0"/>
                <a:cs typeface="Times New Roman" panose="02020603050405020304" pitchFamily="18" charset="0"/>
              </a:rPr>
              <a:t>Croizier</a:t>
            </a:r>
            <a:r>
              <a:rPr lang="fr-FR" sz="900" dirty="0">
                <a:latin typeface="Times New Roman" panose="02020603050405020304" pitchFamily="18" charset="0"/>
                <a:ea typeface="Calibri" panose="020F0502020204030204" pitchFamily="34" charset="0"/>
                <a:cs typeface="Times New Roman" panose="02020603050405020304" pitchFamily="18" charset="0"/>
              </a:rPr>
              <a:t> Aline, 2016 - Comment une meilleure connaissance de la biodiversité pourrait-elle permettre une meilleure prise en compte de celle-ci par les agriculteurs des réseaux DEPHY dans l’adaptation de leurs pratiques de gestion des sols ?. . 	Mémoire LPE « PARTAGER », Université de Rennes 1.</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Lee, K. E. 1985. «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Earthworms</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Their</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dirty="0">
                <a:latin typeface="Times New Roman" panose="02020603050405020304" pitchFamily="18" charset="0"/>
                <a:ea typeface="Calibri" panose="020F0502020204030204" pitchFamily="34" charset="0"/>
                <a:cs typeface="Times New Roman" panose="02020603050405020304" pitchFamily="18" charset="0"/>
              </a:rPr>
              <a:t>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Relationships</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with</a:t>
            </a:r>
            <a:r>
              <a:rPr lang="fr-FR" sz="900" dirty="0">
                <a:latin typeface="Times New Roman" panose="02020603050405020304" pitchFamily="18" charset="0"/>
                <a:ea typeface="Calibri" panose="020F0502020204030204" pitchFamily="34" charset="0"/>
                <a:cs typeface="Times New Roman" panose="02020603050405020304" pitchFamily="18" charset="0"/>
              </a:rPr>
              <a:t> Soils and Land Use.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Earthworms</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Their</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i="1" dirty="0">
                <a:latin typeface="Times New Roman" panose="02020603050405020304" pitchFamily="18" charset="0"/>
                <a:ea typeface="Calibri" panose="020F0502020204030204" pitchFamily="34" charset="0"/>
                <a:cs typeface="Times New Roman" panose="02020603050405020304" pitchFamily="18" charset="0"/>
              </a:rPr>
              <a:t> and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Relationships</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with</a:t>
            </a:r>
            <a:r>
              <a:rPr lang="fr-FR" sz="900" i="1" dirty="0">
                <a:latin typeface="Times New Roman" panose="02020603050405020304" pitchFamily="18" charset="0"/>
                <a:ea typeface="Calibri" panose="020F0502020204030204" pitchFamily="34" charset="0"/>
                <a:cs typeface="Times New Roman" panose="02020603050405020304" pitchFamily="18" charset="0"/>
              </a:rPr>
              <a:t> Soils and Land Use.</a:t>
            </a:r>
            <a:r>
              <a:rPr lang="fr-FR" sz="900" dirty="0">
                <a:latin typeface="Times New Roman" panose="02020603050405020304" pitchFamily="18" charset="0"/>
                <a:ea typeface="Calibri" panose="020F0502020204030204" pitchFamily="34" charset="0"/>
                <a:cs typeface="Times New Roman" panose="02020603050405020304" pitchFamily="18" charset="0"/>
              </a:rPr>
              <a:t> https://www.cabdirect.org/cabdirect/abstract/19851998411.</a:t>
            </a:r>
            <a:endParaRPr lang="fr-FR" sz="9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4118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9277220" y="6356350"/>
            <a:ext cx="2076579" cy="365125"/>
          </a:xfrm>
        </p:spPr>
        <p:txBody>
          <a:bodyPr/>
          <a:lstStyle/>
          <a:p>
            <a:fld id="{E8E963B7-37A0-4AC9-95FB-AD85C5B13107}" type="slidenum">
              <a:rPr lang="fr-FR" smtClean="0"/>
              <a:t>2</a:t>
            </a:fld>
            <a:endParaRPr lang="fr-FR" dirty="0"/>
          </a:p>
        </p:txBody>
      </p:sp>
      <p:sp>
        <p:nvSpPr>
          <p:cNvPr id="5" name="ZoneTexte 4"/>
          <p:cNvSpPr txBox="1"/>
          <p:nvPr/>
        </p:nvSpPr>
        <p:spPr>
          <a:xfrm>
            <a:off x="154860" y="678436"/>
            <a:ext cx="4583395" cy="1736646"/>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2400" b="1" dirty="0"/>
              <a:t>Agriculture conventionnelle</a:t>
            </a:r>
          </a:p>
          <a:p>
            <a:pPr marL="285750" indent="-285750">
              <a:buFont typeface="Wingdings" panose="05000000000000000000" pitchFamily="2" charset="2"/>
              <a:buChar char="Ø"/>
            </a:pPr>
            <a:r>
              <a:rPr lang="fr-FR" dirty="0"/>
              <a:t>Mécanisation</a:t>
            </a:r>
          </a:p>
          <a:p>
            <a:pPr marL="285750" indent="-285750">
              <a:buFont typeface="Wingdings" panose="05000000000000000000" pitchFamily="2" charset="2"/>
              <a:buChar char="Ø"/>
            </a:pPr>
            <a:r>
              <a:rPr lang="fr-FR" dirty="0"/>
              <a:t>Intrants (eau, fertilisants, produits phytosanitaires,…)</a:t>
            </a:r>
          </a:p>
          <a:p>
            <a:pPr algn="r"/>
            <a:r>
              <a:rPr lang="fr-FR" dirty="0"/>
              <a:t> </a:t>
            </a:r>
            <a:r>
              <a:rPr lang="fr-FR" sz="1200" i="1" dirty="0"/>
              <a:t>(Le Roux et al., 2007) </a:t>
            </a:r>
          </a:p>
        </p:txBody>
      </p:sp>
      <p:grpSp>
        <p:nvGrpSpPr>
          <p:cNvPr id="2" name="Groupe 1"/>
          <p:cNvGrpSpPr/>
          <p:nvPr/>
        </p:nvGrpSpPr>
        <p:grpSpPr>
          <a:xfrm>
            <a:off x="5020832" y="753040"/>
            <a:ext cx="6960862" cy="1634490"/>
            <a:chOff x="5020832" y="753040"/>
            <a:chExt cx="6960862" cy="1634490"/>
          </a:xfrm>
        </p:grpSpPr>
        <p:sp>
          <p:nvSpPr>
            <p:cNvPr id="6" name="ZoneTexte 5"/>
            <p:cNvSpPr txBox="1"/>
            <p:nvPr/>
          </p:nvSpPr>
          <p:spPr>
            <a:xfrm>
              <a:off x="6942477" y="753040"/>
              <a:ext cx="5039217" cy="1634490"/>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2400" b="1" dirty="0"/>
                <a:t>Conséquences sur l’environnement</a:t>
              </a:r>
            </a:p>
            <a:p>
              <a:pPr marL="285750" indent="-285750">
                <a:buFont typeface="Wingdings" panose="05000000000000000000" pitchFamily="2" charset="2"/>
                <a:buChar char="Ø"/>
              </a:pPr>
              <a:r>
                <a:rPr lang="fr-FR" dirty="0"/>
                <a:t>Dégradation de la qualité de l’eau</a:t>
              </a:r>
            </a:p>
            <a:p>
              <a:pPr marL="285750" indent="-285750">
                <a:buFont typeface="Wingdings" panose="05000000000000000000" pitchFamily="2" charset="2"/>
                <a:buChar char="Ø"/>
              </a:pPr>
              <a:r>
                <a:rPr lang="fr-FR" dirty="0"/>
                <a:t>Erosion des sols</a:t>
              </a:r>
            </a:p>
            <a:p>
              <a:pPr marL="285750" indent="-285750">
                <a:buFont typeface="Wingdings" panose="05000000000000000000" pitchFamily="2" charset="2"/>
                <a:buChar char="Ø"/>
              </a:pPr>
              <a:r>
                <a:rPr lang="fr-FR" dirty="0"/>
                <a:t>Perte de la biodiversité du sol</a:t>
              </a:r>
            </a:p>
            <a:p>
              <a:pPr algn="r"/>
              <a:r>
                <a:rPr lang="fr-FR" sz="1200" i="1" dirty="0"/>
                <a:t>(</a:t>
              </a:r>
              <a:r>
                <a:rPr lang="fr-FR" sz="1200" i="1" dirty="0" err="1"/>
                <a:t>Goldringer</a:t>
              </a:r>
              <a:r>
                <a:rPr lang="fr-FR" sz="1200" i="1" dirty="0"/>
                <a:t> et al., 2011)</a:t>
              </a:r>
            </a:p>
          </p:txBody>
        </p:sp>
        <p:sp>
          <p:nvSpPr>
            <p:cNvPr id="14" name="Flèche droite 13"/>
            <p:cNvSpPr/>
            <p:nvPr/>
          </p:nvSpPr>
          <p:spPr>
            <a:xfrm>
              <a:off x="5020832" y="1413168"/>
              <a:ext cx="1739508" cy="3175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grpSp>
      <p:grpSp>
        <p:nvGrpSpPr>
          <p:cNvPr id="8" name="Groupe 7"/>
          <p:cNvGrpSpPr/>
          <p:nvPr/>
        </p:nvGrpSpPr>
        <p:grpSpPr>
          <a:xfrm>
            <a:off x="154860" y="2609288"/>
            <a:ext cx="6661531" cy="1265480"/>
            <a:chOff x="154860" y="2609288"/>
            <a:chExt cx="6661531" cy="1265480"/>
          </a:xfrm>
        </p:grpSpPr>
        <p:sp>
          <p:nvSpPr>
            <p:cNvPr id="26" name="ZoneTexte 25"/>
            <p:cNvSpPr txBox="1"/>
            <p:nvPr/>
          </p:nvSpPr>
          <p:spPr>
            <a:xfrm>
              <a:off x="154860" y="2734217"/>
              <a:ext cx="3417756" cy="923330"/>
            </a:xfrm>
            <a:prstGeom prst="rect">
              <a:avLst/>
            </a:prstGeom>
            <a:noFill/>
          </p:spPr>
          <p:txBody>
            <a:bodyPr wrap="square" rtlCol="0">
              <a:spAutoFit/>
            </a:bodyPr>
            <a:lstStyle/>
            <a:p>
              <a:pPr>
                <a:lnSpc>
                  <a:spcPct val="150000"/>
                </a:lnSpc>
              </a:pPr>
              <a:r>
                <a:rPr lang="fr-FR" dirty="0"/>
                <a:t>La pédogenèse </a:t>
              </a:r>
              <a:r>
                <a:rPr lang="fr-FR" sz="1200" i="1" dirty="0"/>
                <a:t>( Dominati et al., 2014)</a:t>
              </a:r>
            </a:p>
            <a:p>
              <a:pPr>
                <a:lnSpc>
                  <a:spcPct val="150000"/>
                </a:lnSpc>
              </a:pPr>
              <a:r>
                <a:rPr lang="fr-FR" dirty="0"/>
                <a:t>La structure du sol </a:t>
              </a:r>
              <a:r>
                <a:rPr lang="fr-FR" sz="1200" i="1" dirty="0"/>
                <a:t>(Bouin et al., 2013)</a:t>
              </a:r>
            </a:p>
          </p:txBody>
        </p:sp>
        <p:grpSp>
          <p:nvGrpSpPr>
            <p:cNvPr id="35" name="Groupe 34"/>
            <p:cNvGrpSpPr/>
            <p:nvPr/>
          </p:nvGrpSpPr>
          <p:grpSpPr>
            <a:xfrm>
              <a:off x="2919625" y="2609288"/>
              <a:ext cx="2559200" cy="1265480"/>
              <a:chOff x="2683087" y="2545094"/>
              <a:chExt cx="2559200" cy="1265480"/>
            </a:xfrm>
          </p:grpSpPr>
          <p:pic>
            <p:nvPicPr>
              <p:cNvPr id="23" name="Image 22"/>
              <p:cNvPicPr>
                <a:picLocks noChangeAspect="1"/>
              </p:cNvPicPr>
              <p:nvPr/>
            </p:nvPicPr>
            <p:blipFill>
              <a:blip r:embed="rId3"/>
              <a:stretch>
                <a:fillRect/>
              </a:stretch>
            </p:blipFill>
            <p:spPr>
              <a:xfrm>
                <a:off x="3442287" y="2545094"/>
                <a:ext cx="1800000" cy="1209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4" name="ZoneTexte 33"/>
              <p:cNvSpPr txBox="1"/>
              <p:nvPr/>
            </p:nvSpPr>
            <p:spPr>
              <a:xfrm>
                <a:off x="2683087" y="3564353"/>
                <a:ext cx="1313011" cy="246221"/>
              </a:xfrm>
              <a:prstGeom prst="rect">
                <a:avLst/>
              </a:prstGeom>
              <a:noFill/>
            </p:spPr>
            <p:txBody>
              <a:bodyPr wrap="square" rtlCol="0">
                <a:spAutoFit/>
              </a:bodyPr>
              <a:lstStyle/>
              <a:p>
                <a:r>
                  <a:rPr lang="fr-FR" sz="1000" i="1" dirty="0" err="1"/>
                  <a:t>BiodiverCité</a:t>
                </a:r>
                <a:endParaRPr lang="fr-FR" sz="1000" i="1" dirty="0"/>
              </a:p>
            </p:txBody>
          </p:sp>
        </p:grpSp>
        <p:sp>
          <p:nvSpPr>
            <p:cNvPr id="38" name="Connecteur droit 3"/>
            <p:cNvSpPr/>
            <p:nvPr/>
          </p:nvSpPr>
          <p:spPr>
            <a:xfrm rot="1287870">
              <a:off x="5667622" y="3458735"/>
              <a:ext cx="1148769" cy="88625"/>
            </a:xfrm>
            <a:custGeom>
              <a:avLst/>
              <a:gdLst/>
              <a:ahLst/>
              <a:cxnLst/>
              <a:rect l="0" t="0" r="0" b="0"/>
              <a:pathLst>
                <a:path>
                  <a:moveTo>
                    <a:pt x="0" y="28828"/>
                  </a:moveTo>
                  <a:lnTo>
                    <a:pt x="822815" y="28828"/>
                  </a:lnTo>
                </a:path>
              </a:pathLst>
            </a:custGeom>
            <a:noFill/>
            <a:ln w="254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fr-FR"/>
            </a:p>
          </p:txBody>
        </p:sp>
      </p:grpSp>
      <p:grpSp>
        <p:nvGrpSpPr>
          <p:cNvPr id="9" name="Groupe 8"/>
          <p:cNvGrpSpPr/>
          <p:nvPr/>
        </p:nvGrpSpPr>
        <p:grpSpPr>
          <a:xfrm>
            <a:off x="120772" y="3991355"/>
            <a:ext cx="6277507" cy="1465416"/>
            <a:chOff x="120772" y="3991355"/>
            <a:chExt cx="6277507" cy="1465416"/>
          </a:xfrm>
        </p:grpSpPr>
        <p:sp>
          <p:nvSpPr>
            <p:cNvPr id="27" name="ZoneTexte 26"/>
            <p:cNvSpPr txBox="1"/>
            <p:nvPr/>
          </p:nvSpPr>
          <p:spPr>
            <a:xfrm>
              <a:off x="120772" y="4266572"/>
              <a:ext cx="3308108" cy="553998"/>
            </a:xfrm>
            <a:prstGeom prst="rect">
              <a:avLst/>
            </a:prstGeom>
            <a:noFill/>
          </p:spPr>
          <p:txBody>
            <a:bodyPr wrap="square" rtlCol="0">
              <a:spAutoFit/>
            </a:bodyPr>
            <a:lstStyle/>
            <a:p>
              <a:r>
                <a:rPr lang="fr-FR" dirty="0"/>
                <a:t>Le cycle des nutriments          </a:t>
              </a:r>
              <a:r>
                <a:rPr lang="fr-FR" sz="1200" i="1" dirty="0"/>
                <a:t>(</a:t>
              </a:r>
              <a:r>
                <a:rPr lang="fr-FR" sz="1200" i="1" dirty="0" err="1"/>
                <a:t>Lemtiri</a:t>
              </a:r>
              <a:r>
                <a:rPr lang="fr-FR" sz="1200" i="1" dirty="0"/>
                <a:t> et al., 2014, van </a:t>
              </a:r>
              <a:r>
                <a:rPr lang="fr-FR" sz="1200" i="1" dirty="0" err="1"/>
                <a:t>Groenigen</a:t>
              </a:r>
              <a:r>
                <a:rPr lang="fr-FR" sz="1200" i="1" dirty="0"/>
                <a:t> et al., 2014 )</a:t>
              </a:r>
            </a:p>
          </p:txBody>
        </p:sp>
        <p:sp>
          <p:nvSpPr>
            <p:cNvPr id="40" name="Connecteur droit 3"/>
            <p:cNvSpPr/>
            <p:nvPr/>
          </p:nvSpPr>
          <p:spPr>
            <a:xfrm>
              <a:off x="5483840" y="4542344"/>
              <a:ext cx="914439" cy="57656"/>
            </a:xfrm>
            <a:custGeom>
              <a:avLst/>
              <a:gdLst/>
              <a:ahLst/>
              <a:cxnLst/>
              <a:rect l="0" t="0" r="0" b="0"/>
              <a:pathLst>
                <a:path>
                  <a:moveTo>
                    <a:pt x="0" y="28828"/>
                  </a:moveTo>
                  <a:lnTo>
                    <a:pt x="914439" y="28828"/>
                  </a:lnTo>
                </a:path>
              </a:pathLst>
            </a:custGeom>
            <a:noFill/>
            <a:ln w="254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fr-FR"/>
            </a:p>
          </p:txBody>
        </p:sp>
        <p:grpSp>
          <p:nvGrpSpPr>
            <p:cNvPr id="43" name="Groupe 42"/>
            <p:cNvGrpSpPr/>
            <p:nvPr/>
          </p:nvGrpSpPr>
          <p:grpSpPr>
            <a:xfrm>
              <a:off x="3024555" y="3991355"/>
              <a:ext cx="2421997" cy="1465416"/>
              <a:chOff x="3024555" y="3991355"/>
              <a:chExt cx="2421997" cy="1465416"/>
            </a:xfrm>
          </p:grpSpPr>
          <p:pic>
            <p:nvPicPr>
              <p:cNvPr id="42" name="Image 41"/>
              <p:cNvPicPr>
                <a:picLocks noChangeAspect="1"/>
              </p:cNvPicPr>
              <p:nvPr/>
            </p:nvPicPr>
            <p:blipFill>
              <a:blip r:embed="rId4"/>
              <a:stretch>
                <a:fillRect/>
              </a:stretch>
            </p:blipFill>
            <p:spPr>
              <a:xfrm>
                <a:off x="3646552" y="3991355"/>
                <a:ext cx="1800000" cy="135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5" name="ZoneTexte 44"/>
              <p:cNvSpPr txBox="1"/>
              <p:nvPr/>
            </p:nvSpPr>
            <p:spPr>
              <a:xfrm>
                <a:off x="3024555" y="5210550"/>
                <a:ext cx="808652" cy="246221"/>
              </a:xfrm>
              <a:prstGeom prst="rect">
                <a:avLst/>
              </a:prstGeom>
              <a:noFill/>
            </p:spPr>
            <p:txBody>
              <a:bodyPr wrap="square" rtlCol="0">
                <a:spAutoFit/>
              </a:bodyPr>
              <a:lstStyle/>
              <a:p>
                <a:r>
                  <a:rPr lang="fr-FR" sz="1000" i="1" dirty="0"/>
                  <a:t>SUPAGRO</a:t>
                </a:r>
              </a:p>
            </p:txBody>
          </p:sp>
        </p:grpSp>
      </p:grpSp>
      <p:grpSp>
        <p:nvGrpSpPr>
          <p:cNvPr id="7" name="Groupe 6"/>
          <p:cNvGrpSpPr/>
          <p:nvPr/>
        </p:nvGrpSpPr>
        <p:grpSpPr>
          <a:xfrm>
            <a:off x="6487988" y="3499443"/>
            <a:ext cx="4535158" cy="3008788"/>
            <a:chOff x="6487988" y="3525201"/>
            <a:chExt cx="4535158" cy="3008788"/>
          </a:xfrm>
        </p:grpSpPr>
        <p:pic>
          <p:nvPicPr>
            <p:cNvPr id="19462" name="Picture 6" descr="Les vers de terre - Jardiner Autr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7988" y="3525201"/>
              <a:ext cx="2279806" cy="17326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9" name="ZoneTexte 28"/>
            <p:cNvSpPr txBox="1"/>
            <p:nvPr/>
          </p:nvSpPr>
          <p:spPr>
            <a:xfrm>
              <a:off x="6531540" y="5456771"/>
              <a:ext cx="4491606" cy="1077218"/>
            </a:xfrm>
            <a:prstGeom prst="rect">
              <a:avLst/>
            </a:prstGeom>
            <a:noFill/>
          </p:spPr>
          <p:txBody>
            <a:bodyPr wrap="square" rtlCol="0">
              <a:spAutoFit/>
            </a:bodyPr>
            <a:lstStyle/>
            <a:p>
              <a:r>
                <a:rPr lang="fr-FR" dirty="0"/>
                <a:t>Lombriciens « ingénieurs des écosystèmes » </a:t>
              </a:r>
              <a:r>
                <a:rPr lang="fr-FR" sz="1200" i="1" dirty="0"/>
                <a:t>(Brown et al., 2004)</a:t>
              </a:r>
            </a:p>
            <a:p>
              <a:r>
                <a:rPr lang="fr-FR" dirty="0"/>
                <a:t>Bio-indicateurs des sols </a:t>
              </a:r>
              <a:r>
                <a:rPr lang="fr-FR" sz="1200" i="1" dirty="0"/>
                <a:t>(Paoletti, 1999)</a:t>
              </a:r>
            </a:p>
            <a:p>
              <a:endParaRPr lang="fr-FR" sz="1600" dirty="0"/>
            </a:p>
          </p:txBody>
        </p:sp>
        <p:sp>
          <p:nvSpPr>
            <p:cNvPr id="47" name="Flèche droite 46"/>
            <p:cNvSpPr/>
            <p:nvPr/>
          </p:nvSpPr>
          <p:spPr>
            <a:xfrm rot="10800000">
              <a:off x="8740859" y="4212945"/>
              <a:ext cx="1036098" cy="381323"/>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grpSp>
      <p:grpSp>
        <p:nvGrpSpPr>
          <p:cNvPr id="3" name="Groupe 2"/>
          <p:cNvGrpSpPr/>
          <p:nvPr/>
        </p:nvGrpSpPr>
        <p:grpSpPr>
          <a:xfrm>
            <a:off x="9776957" y="2548215"/>
            <a:ext cx="2204738" cy="2549354"/>
            <a:chOff x="9776957" y="2548215"/>
            <a:chExt cx="2204738" cy="2549354"/>
          </a:xfrm>
        </p:grpSpPr>
        <p:sp>
          <p:nvSpPr>
            <p:cNvPr id="18" name="Rectangle à coins arrondis 17"/>
            <p:cNvSpPr/>
            <p:nvPr/>
          </p:nvSpPr>
          <p:spPr>
            <a:xfrm>
              <a:off x="9776957" y="3709646"/>
              <a:ext cx="2204738" cy="138792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solidFill>
                    <a:schemeClr val="tx1"/>
                  </a:solidFill>
                </a:rPr>
                <a:t>Services écosystémiques </a:t>
              </a:r>
              <a:r>
                <a:rPr lang="fr-FR" sz="1200" i="1" dirty="0">
                  <a:solidFill>
                    <a:schemeClr val="tx1"/>
                  </a:solidFill>
                </a:rPr>
                <a:t>(MEA, 2005)</a:t>
              </a:r>
            </a:p>
          </p:txBody>
        </p:sp>
        <p:sp>
          <p:nvSpPr>
            <p:cNvPr id="48" name="Flèche droite 47"/>
            <p:cNvSpPr/>
            <p:nvPr/>
          </p:nvSpPr>
          <p:spPr>
            <a:xfrm rot="5400000">
              <a:off x="10285146" y="2926215"/>
              <a:ext cx="1116000" cy="3600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grpSp>
      <p:grpSp>
        <p:nvGrpSpPr>
          <p:cNvPr id="15" name="Groupe 14"/>
          <p:cNvGrpSpPr/>
          <p:nvPr/>
        </p:nvGrpSpPr>
        <p:grpSpPr>
          <a:xfrm>
            <a:off x="131045" y="5462750"/>
            <a:ext cx="6514312" cy="1346825"/>
            <a:chOff x="131045" y="5462750"/>
            <a:chExt cx="6514312" cy="1346825"/>
          </a:xfrm>
        </p:grpSpPr>
        <p:grpSp>
          <p:nvGrpSpPr>
            <p:cNvPr id="13" name="Groupe 12"/>
            <p:cNvGrpSpPr/>
            <p:nvPr/>
          </p:nvGrpSpPr>
          <p:grpSpPr>
            <a:xfrm>
              <a:off x="131045" y="5462750"/>
              <a:ext cx="5279901" cy="1346825"/>
              <a:chOff x="131045" y="5462750"/>
              <a:chExt cx="5279901" cy="1346825"/>
            </a:xfrm>
          </p:grpSpPr>
          <p:pic>
            <p:nvPicPr>
              <p:cNvPr id="25" name="Image 24"/>
              <p:cNvPicPr>
                <a:picLocks noChangeAspect="1"/>
              </p:cNvPicPr>
              <p:nvPr/>
            </p:nvPicPr>
            <p:blipFill rotWithShape="1">
              <a:blip r:embed="rId6"/>
              <a:srcRect l="33321" t="1" r="1876" b="21886"/>
              <a:stretch/>
            </p:blipFill>
            <p:spPr>
              <a:xfrm>
                <a:off x="3610947" y="5462750"/>
                <a:ext cx="1799999" cy="1268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ZoneTexte 27"/>
              <p:cNvSpPr txBox="1"/>
              <p:nvPr/>
            </p:nvSpPr>
            <p:spPr>
              <a:xfrm>
                <a:off x="131045" y="5782674"/>
                <a:ext cx="3297835" cy="830997"/>
              </a:xfrm>
              <a:prstGeom prst="rect">
                <a:avLst/>
              </a:prstGeom>
              <a:noFill/>
            </p:spPr>
            <p:txBody>
              <a:bodyPr wrap="square" rtlCol="0">
                <a:spAutoFit/>
              </a:bodyPr>
              <a:lstStyle/>
              <a:p>
                <a:r>
                  <a:rPr lang="fr-FR" dirty="0"/>
                  <a:t>Les plantes </a:t>
                </a:r>
                <a:r>
                  <a:rPr lang="fr-FR" sz="1200" i="1" dirty="0"/>
                  <a:t>(</a:t>
                </a:r>
                <a:r>
                  <a:rPr lang="fr-FR" sz="1200" i="1" dirty="0" err="1"/>
                  <a:t>Cluzeau</a:t>
                </a:r>
                <a:r>
                  <a:rPr lang="fr-FR" sz="1200" i="1" dirty="0"/>
                  <a:t> et al., 2003) </a:t>
                </a:r>
              </a:p>
              <a:p>
                <a:r>
                  <a:rPr lang="fr-FR" dirty="0"/>
                  <a:t>Les organismes du sol </a:t>
                </a:r>
                <a:r>
                  <a:rPr lang="fr-FR" i="1" dirty="0"/>
                  <a:t>             </a:t>
                </a:r>
                <a:r>
                  <a:rPr lang="fr-FR" sz="1200" i="1" dirty="0"/>
                  <a:t>(Pérès, 2003, </a:t>
                </a:r>
                <a:r>
                  <a:rPr lang="fr-FR" sz="1200" i="1" dirty="0" err="1"/>
                  <a:t>Hoeffner</a:t>
                </a:r>
                <a:r>
                  <a:rPr lang="fr-FR" sz="1200" i="1" dirty="0"/>
                  <a:t> et al. 2018)</a:t>
                </a:r>
              </a:p>
            </p:txBody>
          </p:sp>
          <p:sp>
            <p:nvSpPr>
              <p:cNvPr id="30" name="ZoneTexte 29"/>
              <p:cNvSpPr txBox="1"/>
              <p:nvPr/>
            </p:nvSpPr>
            <p:spPr>
              <a:xfrm>
                <a:off x="2983169" y="6563354"/>
                <a:ext cx="891423" cy="246221"/>
              </a:xfrm>
              <a:prstGeom prst="rect">
                <a:avLst/>
              </a:prstGeom>
              <a:noFill/>
            </p:spPr>
            <p:txBody>
              <a:bodyPr wrap="square" rtlCol="0">
                <a:spAutoFit/>
              </a:bodyPr>
              <a:lstStyle/>
              <a:p>
                <a:r>
                  <a:rPr lang="fr-FR" sz="1000" i="1" dirty="0"/>
                  <a:t>CUTIVAR</a:t>
                </a:r>
              </a:p>
            </p:txBody>
          </p:sp>
        </p:grpSp>
        <p:sp>
          <p:nvSpPr>
            <p:cNvPr id="37" name="Connecteur droit 3"/>
            <p:cNvSpPr/>
            <p:nvPr/>
          </p:nvSpPr>
          <p:spPr>
            <a:xfrm rot="9133235" flipV="1">
              <a:off x="4485357" y="5764675"/>
              <a:ext cx="2160000" cy="45719"/>
            </a:xfrm>
            <a:custGeom>
              <a:avLst/>
              <a:gdLst/>
              <a:ahLst/>
              <a:cxnLst/>
              <a:rect l="0" t="0" r="0" b="0"/>
              <a:pathLst>
                <a:path>
                  <a:moveTo>
                    <a:pt x="0" y="28828"/>
                  </a:moveTo>
                  <a:lnTo>
                    <a:pt x="822815" y="28828"/>
                  </a:lnTo>
                </a:path>
              </a:pathLst>
            </a:custGeom>
            <a:noFill/>
            <a:ln w="254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fr-FR"/>
            </a:p>
          </p:txBody>
        </p:sp>
      </p:grpSp>
      <p:graphicFrame>
        <p:nvGraphicFramePr>
          <p:cNvPr id="39" name="Diagramme 38"/>
          <p:cNvGraphicFramePr>
            <a:graphicFrameLocks noChangeAspect="1"/>
          </p:cNvGraphicFramePr>
          <p:nvPr>
            <p:extLst>
              <p:ext uri="{D42A27DB-BD31-4B8C-83A1-F6EECF244321}">
                <p14:modId xmlns:p14="http://schemas.microsoft.com/office/powerpoint/2010/main" val="3999653238"/>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7447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1762" y="0"/>
            <a:ext cx="5928360" cy="689952"/>
          </a:xfrm>
        </p:spPr>
        <p:txBody>
          <a:bodyPr>
            <a:normAutofit fontScale="90000"/>
          </a:bodyPr>
          <a:lstStyle/>
          <a:p>
            <a:r>
              <a:rPr lang="fr-FR" dirty="0"/>
              <a:t>Bibliographie</a:t>
            </a:r>
          </a:p>
        </p:txBody>
      </p:sp>
      <p:sp>
        <p:nvSpPr>
          <p:cNvPr id="4" name="Espace réservé du numéro de diapositive 3"/>
          <p:cNvSpPr>
            <a:spLocks noGrp="1"/>
          </p:cNvSpPr>
          <p:nvPr>
            <p:ph type="sldNum" sz="quarter" idx="12"/>
          </p:nvPr>
        </p:nvSpPr>
        <p:spPr/>
        <p:txBody>
          <a:bodyPr/>
          <a:lstStyle/>
          <a:p>
            <a:fld id="{E8E963B7-37A0-4AC9-95FB-AD85C5B13107}" type="slidenum">
              <a:rPr lang="fr-FR" smtClean="0"/>
              <a:t>20</a:t>
            </a:fld>
            <a:endParaRPr lang="fr-FR"/>
          </a:p>
        </p:txBody>
      </p:sp>
      <p:sp>
        <p:nvSpPr>
          <p:cNvPr id="5" name="Rectangle 4"/>
          <p:cNvSpPr/>
          <p:nvPr/>
        </p:nvSpPr>
        <p:spPr>
          <a:xfrm>
            <a:off x="88900" y="587053"/>
            <a:ext cx="11709400" cy="5993949"/>
          </a:xfrm>
          <a:prstGeom prst="rect">
            <a:avLst/>
          </a:prstGeom>
        </p:spPr>
        <p:txBody>
          <a:bodyPr wrap="square">
            <a:spAutoFit/>
          </a:bodyPr>
          <a:lstStyle/>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Lemtiri</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Aboulkacem</a:t>
            </a:r>
            <a:r>
              <a:rPr lang="fr-FR" sz="900" dirty="0">
                <a:latin typeface="Times New Roman" panose="02020603050405020304" pitchFamily="18" charset="0"/>
                <a:ea typeface="Calibri" panose="020F0502020204030204" pitchFamily="34" charset="0"/>
                <a:cs typeface="Times New Roman" panose="02020603050405020304" pitchFamily="18" charset="0"/>
              </a:rPr>
              <a:t>, Gilles </a:t>
            </a:r>
            <a:r>
              <a:rPr lang="fr-FR" sz="900" dirty="0" err="1">
                <a:latin typeface="Times New Roman" panose="02020603050405020304" pitchFamily="18" charset="0"/>
                <a:ea typeface="Calibri" panose="020F0502020204030204" pitchFamily="34" charset="0"/>
                <a:cs typeface="Times New Roman" panose="02020603050405020304" pitchFamily="18" charset="0"/>
              </a:rPr>
              <a:t>Colinet</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Taofic</a:t>
            </a:r>
            <a:r>
              <a:rPr lang="fr-FR" sz="900" dirty="0">
                <a:latin typeface="Times New Roman" panose="02020603050405020304" pitchFamily="18" charset="0"/>
                <a:ea typeface="Calibri" panose="020F0502020204030204" pitchFamily="34" charset="0"/>
                <a:cs typeface="Times New Roman" panose="02020603050405020304" pitchFamily="18" charset="0"/>
              </a:rPr>
              <a:t> Alabi, Daniel </a:t>
            </a:r>
            <a:r>
              <a:rPr lang="fr-FR" sz="900" dirty="0" err="1">
                <a:latin typeface="Times New Roman" panose="02020603050405020304" pitchFamily="18" charset="0"/>
                <a:ea typeface="Calibri" panose="020F0502020204030204" pitchFamily="34" charset="0"/>
                <a:cs typeface="Times New Roman" panose="02020603050405020304" pitchFamily="18" charset="0"/>
              </a:rPr>
              <a:t>Cluzeau</a:t>
            </a:r>
            <a:r>
              <a:rPr lang="fr-FR" sz="900" dirty="0">
                <a:latin typeface="Times New Roman" panose="02020603050405020304" pitchFamily="18" charset="0"/>
                <a:ea typeface="Calibri" panose="020F0502020204030204" pitchFamily="34" charset="0"/>
                <a:cs typeface="Times New Roman" panose="02020603050405020304" pitchFamily="18" charset="0"/>
              </a:rPr>
              <a:t>, Lara </a:t>
            </a:r>
            <a:r>
              <a:rPr lang="fr-FR" sz="900" dirty="0" err="1">
                <a:latin typeface="Times New Roman" panose="02020603050405020304" pitchFamily="18" charset="0"/>
                <a:ea typeface="Calibri" panose="020F0502020204030204" pitchFamily="34" charset="0"/>
                <a:cs typeface="Times New Roman" panose="02020603050405020304" pitchFamily="18" charset="0"/>
              </a:rPr>
              <a:t>Zirbes</a:t>
            </a:r>
            <a:r>
              <a:rPr lang="fr-FR" sz="900" dirty="0">
                <a:latin typeface="Times New Roman" panose="02020603050405020304" pitchFamily="18" charset="0"/>
                <a:ea typeface="Calibri" panose="020F0502020204030204" pitchFamily="34" charset="0"/>
                <a:cs typeface="Times New Roman" panose="02020603050405020304" pitchFamily="18" charset="0"/>
              </a:rPr>
              <a:t>, Éric </a:t>
            </a:r>
            <a:r>
              <a:rPr lang="fr-FR" sz="900" dirty="0" err="1">
                <a:latin typeface="Times New Roman" panose="02020603050405020304" pitchFamily="18" charset="0"/>
                <a:ea typeface="Calibri" panose="020F0502020204030204" pitchFamily="34" charset="0"/>
                <a:cs typeface="Times New Roman" panose="02020603050405020304" pitchFamily="18" charset="0"/>
              </a:rPr>
              <a:t>Haubruge</a:t>
            </a:r>
            <a:r>
              <a:rPr lang="fr-FR" sz="900" dirty="0">
                <a:latin typeface="Times New Roman" panose="02020603050405020304" pitchFamily="18" charset="0"/>
                <a:ea typeface="Calibri" panose="020F0502020204030204" pitchFamily="34" charset="0"/>
                <a:cs typeface="Times New Roman" panose="02020603050405020304" pitchFamily="18" charset="0"/>
              </a:rPr>
              <a:t>, et Frédéric Francis. 2014. « Impacts of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Earthworms</a:t>
            </a:r>
            <a:r>
              <a:rPr lang="fr-FR" sz="900" dirty="0">
                <a:latin typeface="Times New Roman" panose="02020603050405020304" pitchFamily="18" charset="0"/>
                <a:ea typeface="Calibri" panose="020F0502020204030204" pitchFamily="34" charset="0"/>
                <a:cs typeface="Times New Roman" panose="02020603050405020304" pitchFamily="18" charset="0"/>
              </a:rPr>
              <a:t>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Components and Dynamics. A </a:t>
            </a:r>
            <a:r>
              <a:rPr lang="fr-FR" sz="900" dirty="0" err="1">
                <a:latin typeface="Times New Roman" panose="02020603050405020304" pitchFamily="18" charset="0"/>
                <a:ea typeface="Calibri" panose="020F0502020204030204" pitchFamily="34" charset="0"/>
                <a:cs typeface="Times New Roman" panose="02020603050405020304" pitchFamily="18" charset="0"/>
              </a:rPr>
              <a:t>Review</a:t>
            </a:r>
            <a:r>
              <a:rPr lang="fr-FR" sz="900" dirty="0">
                <a:latin typeface="Times New Roman" panose="02020603050405020304" pitchFamily="18" charset="0"/>
                <a:ea typeface="Calibri" panose="020F0502020204030204" pitchFamily="34" charset="0"/>
                <a:cs typeface="Times New Roman" panose="02020603050405020304" pitchFamily="18" charset="0"/>
              </a:rPr>
              <a:t>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Biotechnol</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Agron</a:t>
            </a:r>
            <a:r>
              <a:rPr lang="fr-FR" sz="900" i="1" dirty="0">
                <a:latin typeface="Times New Roman" panose="02020603050405020304" pitchFamily="18" charset="0"/>
                <a:ea typeface="Calibri" panose="020F0502020204030204" pitchFamily="34" charset="0"/>
                <a:cs typeface="Times New Roman" panose="02020603050405020304" pitchFamily="18" charset="0"/>
              </a:rPr>
              <a:t>. Soc. Environ.</a:t>
            </a:r>
            <a:r>
              <a:rPr lang="fr-FR" sz="900" dirty="0">
                <a:latin typeface="Times New Roman" panose="02020603050405020304" pitchFamily="18" charset="0"/>
                <a:ea typeface="Calibri" panose="020F0502020204030204" pitchFamily="34" charset="0"/>
                <a:cs typeface="Times New Roman" panose="02020603050405020304" pitchFamily="18" charset="0"/>
              </a:rPr>
              <a:t>, 13.</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Lofs-</a:t>
            </a:r>
            <a:r>
              <a:rPr lang="fr-FR" sz="900" dirty="0" err="1">
                <a:latin typeface="Times New Roman" panose="02020603050405020304" pitchFamily="18" charset="0"/>
                <a:ea typeface="Calibri" panose="020F0502020204030204" pitchFamily="34" charset="0"/>
                <a:cs typeface="Times New Roman" panose="02020603050405020304" pitchFamily="18" charset="0"/>
              </a:rPr>
              <a:t>Holmin</a:t>
            </a:r>
            <a:r>
              <a:rPr lang="fr-FR" sz="900" dirty="0">
                <a:latin typeface="Times New Roman" panose="02020603050405020304" pitchFamily="18" charset="0"/>
                <a:ea typeface="Calibri" panose="020F0502020204030204" pitchFamily="34" charset="0"/>
                <a:cs typeface="Times New Roman" panose="02020603050405020304" pitchFamily="18" charset="0"/>
              </a:rPr>
              <a:t>, A. 1983. «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Population Dynamics in </a:t>
            </a:r>
            <a:r>
              <a:rPr lang="fr-FR" sz="900" dirty="0" err="1">
                <a:latin typeface="Times New Roman" panose="02020603050405020304" pitchFamily="18" charset="0"/>
                <a:ea typeface="Calibri" panose="020F0502020204030204" pitchFamily="34" charset="0"/>
                <a:cs typeface="Times New Roman" panose="02020603050405020304" pitchFamily="18" charset="0"/>
              </a:rPr>
              <a:t>Different</a:t>
            </a:r>
            <a:r>
              <a:rPr lang="fr-FR" sz="900" dirty="0">
                <a:latin typeface="Times New Roman" panose="02020603050405020304" pitchFamily="18" charset="0"/>
                <a:ea typeface="Calibri" panose="020F0502020204030204" pitchFamily="34" charset="0"/>
                <a:cs typeface="Times New Roman" panose="02020603050405020304" pitchFamily="18" charset="0"/>
              </a:rPr>
              <a:t> Agricultural Rotations ». In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From</a:t>
            </a:r>
            <a:r>
              <a:rPr lang="fr-FR" sz="900" i="1" dirty="0">
                <a:latin typeface="Times New Roman" panose="02020603050405020304" pitchFamily="18" charset="0"/>
                <a:ea typeface="Calibri" panose="020F0502020204030204" pitchFamily="34" charset="0"/>
                <a:cs typeface="Times New Roman" panose="02020603050405020304" pitchFamily="18" charset="0"/>
              </a:rPr>
              <a:t> Darwin to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Vermiculture</a:t>
            </a:r>
            <a:r>
              <a:rPr lang="fr-FR" sz="900" dirty="0">
                <a:latin typeface="Times New Roman" panose="02020603050405020304" pitchFamily="18" charset="0"/>
                <a:ea typeface="Calibri" panose="020F0502020204030204" pitchFamily="34" charset="0"/>
                <a:cs typeface="Times New Roman" panose="02020603050405020304" pitchFamily="18" charset="0"/>
              </a:rPr>
              <a:t>, édité par J. E. </a:t>
            </a:r>
            <a:r>
              <a:rPr lang="fr-FR" sz="900" dirty="0" err="1">
                <a:latin typeface="Times New Roman" panose="02020603050405020304" pitchFamily="18" charset="0"/>
                <a:ea typeface="Calibri" panose="020F0502020204030204" pitchFamily="34" charset="0"/>
                <a:cs typeface="Times New Roman" panose="02020603050405020304" pitchFamily="18" charset="0"/>
              </a:rPr>
              <a:t>Satchell</a:t>
            </a:r>
            <a:r>
              <a:rPr lang="fr-FR" sz="900" dirty="0">
                <a:latin typeface="Times New Roman" panose="02020603050405020304" pitchFamily="18" charset="0"/>
                <a:ea typeface="Calibri" panose="020F0502020204030204" pitchFamily="34" charset="0"/>
                <a:cs typeface="Times New Roman" panose="02020603050405020304" pitchFamily="18" charset="0"/>
              </a:rPr>
              <a:t>, 151</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60. Dordrecht: Springer </a:t>
            </a:r>
            <a:r>
              <a:rPr lang="fr-FR" sz="900" dirty="0" err="1">
                <a:latin typeface="Times New Roman" panose="02020603050405020304" pitchFamily="18" charset="0"/>
                <a:ea typeface="Calibri" panose="020F0502020204030204" pitchFamily="34" charset="0"/>
                <a:cs typeface="Times New Roman" panose="02020603050405020304" pitchFamily="18" charset="0"/>
              </a:rPr>
              <a:t>Netherlands</a:t>
            </a:r>
            <a:r>
              <a:rPr lang="fr-FR" sz="900" dirty="0">
                <a:latin typeface="Times New Roman" panose="02020603050405020304" pitchFamily="18" charset="0"/>
                <a:ea typeface="Calibri" panose="020F0502020204030204" pitchFamily="34" charset="0"/>
                <a:cs typeface="Times New Roman" panose="02020603050405020304" pitchFamily="18" charset="0"/>
              </a:rPr>
              <a:t>. https://doi.org/10.1007/978-94-009-5965-1_12.</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Marianne </a:t>
            </a:r>
            <a:r>
              <a:rPr lang="fr-FR" sz="900" dirty="0" err="1">
                <a:latin typeface="Times New Roman" panose="02020603050405020304" pitchFamily="18" charset="0"/>
                <a:ea typeface="Calibri" panose="020F0502020204030204" pitchFamily="34" charset="0"/>
                <a:cs typeface="Times New Roman" panose="02020603050405020304" pitchFamily="18" charset="0"/>
              </a:rPr>
              <a:t>Dubrulle</a:t>
            </a:r>
            <a:r>
              <a:rPr lang="fr-FR" sz="900" dirty="0">
                <a:latin typeface="Times New Roman" panose="02020603050405020304" pitchFamily="18" charset="0"/>
                <a:ea typeface="Calibri" panose="020F0502020204030204" pitchFamily="34" charset="0"/>
                <a:cs typeface="Times New Roman" panose="02020603050405020304" pitchFamily="18" charset="0"/>
              </a:rPr>
              <a:t>, Elodie </a:t>
            </a:r>
            <a:r>
              <a:rPr lang="fr-FR" sz="900" dirty="0" err="1">
                <a:latin typeface="Times New Roman" panose="02020603050405020304" pitchFamily="18" charset="0"/>
                <a:ea typeface="Calibri" panose="020F0502020204030204" pitchFamily="34" charset="0"/>
                <a:cs typeface="Times New Roman" panose="02020603050405020304" pitchFamily="18" charset="0"/>
              </a:rPr>
              <a:t>Pimouguet</a:t>
            </a:r>
            <a:r>
              <a:rPr lang="fr-FR" sz="900" dirty="0">
                <a:latin typeface="Times New Roman" panose="02020603050405020304" pitchFamily="18" charset="0"/>
                <a:ea typeface="Calibri" panose="020F0502020204030204" pitchFamily="34" charset="0"/>
                <a:cs typeface="Times New Roman" panose="02020603050405020304" pitchFamily="18" charset="0"/>
              </a:rPr>
              <a:t>, Laurent Hazard. 2018. Semences paysannes : Définition. Dictionnaire d'</a:t>
            </a:r>
            <a:r>
              <a:rPr lang="fr-FR" sz="900" dirty="0" err="1">
                <a:latin typeface="Times New Roman" panose="02020603050405020304" pitchFamily="18" charset="0"/>
                <a:ea typeface="Calibri" panose="020F0502020204030204" pitchFamily="34" charset="0"/>
                <a:cs typeface="Times New Roman" panose="02020603050405020304" pitchFamily="18" charset="0"/>
              </a:rPr>
              <a:t>Agroecologie</a:t>
            </a:r>
            <a:r>
              <a:rPr lang="fr-FR" sz="900" dirty="0">
                <a:latin typeface="Times New Roman" panose="02020603050405020304" pitchFamily="18" charset="0"/>
                <a:ea typeface="Calibri" panose="020F0502020204030204" pitchFamily="34" charset="0"/>
                <a:cs typeface="Times New Roman" panose="02020603050405020304" pitchFamily="18" charset="0"/>
              </a:rPr>
              <a:t>, https://dicoagroecologie.fr/encyclopedie/semences-paysannes/</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José Martin (1) , Ludovic </a:t>
            </a:r>
            <a:r>
              <a:rPr lang="fr-FR" sz="900" dirty="0" err="1">
                <a:latin typeface="Times New Roman" panose="02020603050405020304" pitchFamily="18" charset="0"/>
                <a:ea typeface="Calibri" panose="020F0502020204030204" pitchFamily="34" charset="0"/>
                <a:cs typeface="Times New Roman" panose="02020603050405020304" pitchFamily="18" charset="0"/>
              </a:rPr>
              <a:t>Maillary</a:t>
            </a:r>
            <a:r>
              <a:rPr lang="fr-FR" sz="900" dirty="0">
                <a:latin typeface="Times New Roman" panose="02020603050405020304" pitchFamily="18" charset="0"/>
                <a:ea typeface="Calibri" panose="020F0502020204030204" pitchFamily="34" charset="0"/>
                <a:cs typeface="Times New Roman" panose="02020603050405020304" pitchFamily="18" charset="0"/>
              </a:rPr>
              <a:t> (2) , Philippe Thomas (2). 2012. L’IFT herbicides canne à sucre à La Réunion : estimation de l’état initial 1 L’IFT herbicides canne à sucre. Congrès sucrier ARTAS / AFCAS</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Mele</a:t>
            </a:r>
            <a:r>
              <a:rPr lang="fr-FR" sz="900" dirty="0">
                <a:latin typeface="Times New Roman" panose="02020603050405020304" pitchFamily="18" charset="0"/>
                <a:ea typeface="Calibri" panose="020F0502020204030204" pitchFamily="34" charset="0"/>
                <a:cs typeface="Times New Roman" panose="02020603050405020304" pitchFamily="18" charset="0"/>
              </a:rPr>
              <a:t>, P. M, et M. R Carter. 1999. « Impact of </a:t>
            </a:r>
            <a:r>
              <a:rPr lang="fr-FR" sz="900" dirty="0" err="1">
                <a:latin typeface="Times New Roman" panose="02020603050405020304" pitchFamily="18" charset="0"/>
                <a:ea typeface="Calibri" panose="020F0502020204030204" pitchFamily="34" charset="0"/>
                <a:cs typeface="Times New Roman" panose="02020603050405020304" pitchFamily="18" charset="0"/>
              </a:rPr>
              <a:t>crop</a:t>
            </a:r>
            <a:r>
              <a:rPr lang="fr-FR" sz="900" dirty="0">
                <a:latin typeface="Times New Roman" panose="02020603050405020304" pitchFamily="18" charset="0"/>
                <a:ea typeface="Calibri" panose="020F0502020204030204" pitchFamily="34" charset="0"/>
                <a:cs typeface="Times New Roman" panose="02020603050405020304" pitchFamily="18" charset="0"/>
              </a:rPr>
              <a:t> management </a:t>
            </a:r>
            <a:r>
              <a:rPr lang="fr-FR" sz="900" dirty="0" err="1">
                <a:latin typeface="Times New Roman" panose="02020603050405020304" pitchFamily="18" charset="0"/>
                <a:ea typeface="Calibri" panose="020F0502020204030204" pitchFamily="34" charset="0"/>
                <a:cs typeface="Times New Roman" panose="02020603050405020304" pitchFamily="18" charset="0"/>
              </a:rPr>
              <a:t>factors</a:t>
            </a:r>
            <a:r>
              <a:rPr lang="fr-FR" sz="900" dirty="0">
                <a:latin typeface="Times New Roman" panose="02020603050405020304" pitchFamily="18" charset="0"/>
                <a:ea typeface="Calibri" panose="020F0502020204030204" pitchFamily="34" charset="0"/>
                <a:cs typeface="Times New Roman" panose="02020603050405020304" pitchFamily="18" charset="0"/>
              </a:rPr>
              <a:t> in conservation tillage </a:t>
            </a:r>
            <a:r>
              <a:rPr lang="fr-FR" sz="900" dirty="0" err="1">
                <a:latin typeface="Times New Roman" panose="02020603050405020304" pitchFamily="18" charset="0"/>
                <a:ea typeface="Calibri" panose="020F0502020204030204" pitchFamily="34" charset="0"/>
                <a:cs typeface="Times New Roman" panose="02020603050405020304" pitchFamily="18" charset="0"/>
              </a:rPr>
              <a:t>farming</a:t>
            </a:r>
            <a:r>
              <a:rPr lang="fr-FR" sz="900" dirty="0">
                <a:latin typeface="Times New Roman" panose="02020603050405020304" pitchFamily="18" charset="0"/>
                <a:ea typeface="Calibri" panose="020F0502020204030204" pitchFamily="34" charset="0"/>
                <a:cs typeface="Times New Roman" panose="02020603050405020304" pitchFamily="18" charset="0"/>
              </a:rPr>
              <a:t>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density</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age</a:t>
            </a:r>
            <a:r>
              <a:rPr lang="fr-FR" sz="900" dirty="0">
                <a:latin typeface="Times New Roman" panose="02020603050405020304" pitchFamily="18" charset="0"/>
                <a:ea typeface="Calibri" panose="020F0502020204030204" pitchFamily="34" charset="0"/>
                <a:cs typeface="Times New Roman" panose="02020603050405020304" pitchFamily="18" charset="0"/>
              </a:rPr>
              <a:t> structure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species</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abundance</a:t>
            </a:r>
            <a:r>
              <a:rPr lang="fr-FR" sz="900" dirty="0">
                <a:latin typeface="Times New Roman" panose="02020603050405020304" pitchFamily="18" charset="0"/>
                <a:ea typeface="Calibri" panose="020F0502020204030204" pitchFamily="34" charset="0"/>
                <a:cs typeface="Times New Roman" panose="02020603050405020304" pitchFamily="18" charset="0"/>
              </a:rPr>
              <a:t> in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south-eastern</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Australia</a:t>
            </a:r>
            <a:r>
              <a:rPr lang="fr-FR" sz="900" dirty="0">
                <a:latin typeface="Times New Roman" panose="02020603050405020304" pitchFamily="18" charset="0"/>
                <a:ea typeface="Calibri" panose="020F0502020204030204" pitchFamily="34" charset="0"/>
                <a:cs typeface="Times New Roman" panose="02020603050405020304" pitchFamily="18" charset="0"/>
              </a:rPr>
              <a:t>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i="1" dirty="0">
                <a:latin typeface="Times New Roman" panose="02020603050405020304" pitchFamily="18" charset="0"/>
                <a:ea typeface="Calibri" panose="020F0502020204030204" pitchFamily="34" charset="0"/>
                <a:cs typeface="Times New Roman" panose="02020603050405020304" pitchFamily="18" charset="0"/>
              </a:rPr>
              <a:t> and Tillage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Research</a:t>
            </a:r>
            <a:r>
              <a:rPr lang="fr-FR" sz="900" dirty="0">
                <a:latin typeface="Times New Roman" panose="02020603050405020304" pitchFamily="18" charset="0"/>
                <a:ea typeface="Calibri" panose="020F0502020204030204" pitchFamily="34" charset="0"/>
                <a:cs typeface="Times New Roman" panose="02020603050405020304" pitchFamily="18" charset="0"/>
              </a:rPr>
              <a:t> 50 (1): 1</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10. 	https://doi.org/10.1016/S0167-1987(98)00189-5.</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Nordstrom</a:t>
            </a:r>
            <a:r>
              <a:rPr lang="fr-FR" sz="900" dirty="0">
                <a:latin typeface="Times New Roman" panose="02020603050405020304" pitchFamily="18" charset="0"/>
                <a:ea typeface="Calibri" panose="020F0502020204030204" pitchFamily="34" charset="0"/>
                <a:cs typeface="Times New Roman" panose="02020603050405020304" pitchFamily="18" charset="0"/>
              </a:rPr>
              <a:t>, S., et S. </a:t>
            </a:r>
            <a:r>
              <a:rPr lang="fr-FR" sz="900" dirty="0" err="1">
                <a:latin typeface="Times New Roman" panose="02020603050405020304" pitchFamily="18" charset="0"/>
                <a:ea typeface="Calibri" panose="020F0502020204030204" pitchFamily="34" charset="0"/>
                <a:cs typeface="Times New Roman" panose="02020603050405020304" pitchFamily="18" charset="0"/>
              </a:rPr>
              <a:t>Rundgren</a:t>
            </a:r>
            <a:r>
              <a:rPr lang="fr-FR" sz="900" dirty="0">
                <a:latin typeface="Times New Roman" panose="02020603050405020304" pitchFamily="18" charset="0"/>
                <a:ea typeface="Calibri" panose="020F0502020204030204" pitchFamily="34" charset="0"/>
                <a:cs typeface="Times New Roman" panose="02020603050405020304" pitchFamily="18" charset="0"/>
              </a:rPr>
              <a:t>. 1974. « </a:t>
            </a:r>
            <a:r>
              <a:rPr lang="fr-FR" sz="900" dirty="0" err="1">
                <a:latin typeface="Times New Roman" panose="02020603050405020304" pitchFamily="18" charset="0"/>
                <a:ea typeface="Calibri" panose="020F0502020204030204" pitchFamily="34" charset="0"/>
                <a:cs typeface="Times New Roman" panose="02020603050405020304" pitchFamily="18" charset="0"/>
              </a:rPr>
              <a:t>Environmental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Factors</a:t>
            </a:r>
            <a:r>
              <a:rPr lang="fr-FR" sz="900" dirty="0">
                <a:latin typeface="Times New Roman" panose="02020603050405020304" pitchFamily="18" charset="0"/>
                <a:ea typeface="Calibri" panose="020F0502020204030204" pitchFamily="34" charset="0"/>
                <a:cs typeface="Times New Roman" panose="02020603050405020304" pitchFamily="18" charset="0"/>
              </a:rPr>
              <a:t>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Lumbricid</a:t>
            </a:r>
            <a:r>
              <a:rPr lang="fr-FR" sz="900" dirty="0">
                <a:latin typeface="Times New Roman" panose="02020603050405020304" pitchFamily="18" charset="0"/>
                <a:ea typeface="Calibri" panose="020F0502020204030204" pitchFamily="34" charset="0"/>
                <a:cs typeface="Times New Roman" panose="02020603050405020304" pitchFamily="18" charset="0"/>
              </a:rPr>
              <a:t> Associations in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Southern</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Sweden</a:t>
            </a:r>
            <a:r>
              <a:rPr lang="fr-FR" sz="900" dirty="0">
                <a:latin typeface="Times New Roman" panose="02020603050405020304" pitchFamily="18" charset="0"/>
                <a:ea typeface="Calibri" panose="020F0502020204030204" pitchFamily="34" charset="0"/>
                <a:cs typeface="Times New Roman" panose="02020603050405020304" pitchFamily="18" charset="0"/>
              </a:rPr>
              <a:t>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Pedobiologia</a:t>
            </a:r>
            <a:r>
              <a:rPr lang="fr-FR" sz="900" dirty="0">
                <a:latin typeface="Times New Roman" panose="02020603050405020304" pitchFamily="18" charset="0"/>
                <a:ea typeface="Calibri" panose="020F0502020204030204" pitchFamily="34" charset="0"/>
                <a:cs typeface="Times New Roman" panose="02020603050405020304" pitchFamily="18" charset="0"/>
              </a:rPr>
              <a:t>. http://agris.fao.org/agris-search/search.do?recordID=US201303146552.</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Paoletti, Maurizio G. 1999. « The </a:t>
            </a:r>
            <a:r>
              <a:rPr lang="fr-FR" sz="900" dirty="0" err="1">
                <a:latin typeface="Times New Roman" panose="02020603050405020304" pitchFamily="18" charset="0"/>
                <a:ea typeface="Calibri" panose="020F0502020204030204" pitchFamily="34" charset="0"/>
                <a:cs typeface="Times New Roman" panose="02020603050405020304" pitchFamily="18" charset="0"/>
              </a:rPr>
              <a:t>Role</a:t>
            </a:r>
            <a:r>
              <a:rPr lang="fr-FR" sz="900" dirty="0">
                <a:latin typeface="Times New Roman" panose="02020603050405020304" pitchFamily="18" charset="0"/>
                <a:ea typeface="Calibri" panose="020F0502020204030204" pitchFamily="34" charset="0"/>
                <a:cs typeface="Times New Roman" panose="02020603050405020304" pitchFamily="18" charset="0"/>
              </a:rPr>
              <a:t> of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Earthworms</a:t>
            </a:r>
            <a:r>
              <a:rPr lang="fr-FR" sz="900" dirty="0">
                <a:latin typeface="Times New Roman" panose="02020603050405020304" pitchFamily="18" charset="0"/>
                <a:ea typeface="Calibri" panose="020F0502020204030204" pitchFamily="34" charset="0"/>
                <a:cs typeface="Times New Roman" panose="02020603050405020304" pitchFamily="18" charset="0"/>
              </a:rPr>
              <a:t> for </a:t>
            </a:r>
            <a:r>
              <a:rPr lang="fr-FR" sz="900" dirty="0" err="1">
                <a:latin typeface="Times New Roman" panose="02020603050405020304" pitchFamily="18" charset="0"/>
                <a:ea typeface="Calibri" panose="020F0502020204030204" pitchFamily="34" charset="0"/>
                <a:cs typeface="Times New Roman" panose="02020603050405020304" pitchFamily="18" charset="0"/>
              </a:rPr>
              <a:t>Assessment</a:t>
            </a:r>
            <a:r>
              <a:rPr lang="fr-FR" sz="900" dirty="0">
                <a:latin typeface="Times New Roman" panose="02020603050405020304" pitchFamily="18" charset="0"/>
                <a:ea typeface="Calibri" panose="020F0502020204030204" pitchFamily="34" charset="0"/>
                <a:cs typeface="Times New Roman" panose="02020603050405020304" pitchFamily="18" charset="0"/>
              </a:rPr>
              <a:t> of </a:t>
            </a:r>
            <a:r>
              <a:rPr lang="fr-FR" sz="900" dirty="0" err="1">
                <a:latin typeface="Times New Roman" panose="02020603050405020304" pitchFamily="18" charset="0"/>
                <a:ea typeface="Calibri" panose="020F0502020204030204" pitchFamily="34" charset="0"/>
                <a:cs typeface="Times New Roman" panose="02020603050405020304" pitchFamily="18" charset="0"/>
              </a:rPr>
              <a:t>Sustainability</a:t>
            </a:r>
            <a:r>
              <a:rPr lang="fr-FR" sz="900" dirty="0">
                <a:latin typeface="Times New Roman" panose="02020603050405020304" pitchFamily="18" charset="0"/>
                <a:ea typeface="Calibri" panose="020F0502020204030204" pitchFamily="34" charset="0"/>
                <a:cs typeface="Times New Roman" panose="02020603050405020304" pitchFamily="18" charset="0"/>
              </a:rPr>
              <a:t> and as </a:t>
            </a:r>
            <a:r>
              <a:rPr lang="fr-FR" sz="900" dirty="0" err="1">
                <a:latin typeface="Times New Roman" panose="02020603050405020304" pitchFamily="18" charset="0"/>
                <a:ea typeface="Calibri" panose="020F0502020204030204" pitchFamily="34" charset="0"/>
                <a:cs typeface="Times New Roman" panose="02020603050405020304" pitchFamily="18" charset="0"/>
              </a:rPr>
              <a:t>Bioindicators</a:t>
            </a:r>
            <a:r>
              <a:rPr lang="fr-FR" sz="900" dirty="0">
                <a:latin typeface="Times New Roman" panose="02020603050405020304" pitchFamily="18" charset="0"/>
                <a:ea typeface="Calibri" panose="020F0502020204030204" pitchFamily="34" charset="0"/>
                <a:cs typeface="Times New Roman" panose="02020603050405020304" pitchFamily="18" charset="0"/>
              </a:rPr>
              <a:t> », 19.</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Papy, François, et Isabelle </a:t>
            </a:r>
            <a:r>
              <a:rPr lang="fr-FR" sz="900" dirty="0" err="1">
                <a:latin typeface="Times New Roman" panose="02020603050405020304" pitchFamily="18" charset="0"/>
                <a:ea typeface="Calibri" panose="020F0502020204030204" pitchFamily="34" charset="0"/>
                <a:cs typeface="Times New Roman" panose="02020603050405020304" pitchFamily="18" charset="0"/>
              </a:rPr>
              <a:t>Goldringer</a:t>
            </a:r>
            <a:r>
              <a:rPr lang="fr-FR" sz="900" dirty="0">
                <a:latin typeface="Times New Roman" panose="02020603050405020304" pitchFamily="18" charset="0"/>
                <a:ea typeface="Calibri" panose="020F0502020204030204" pitchFamily="34" charset="0"/>
                <a:cs typeface="Times New Roman" panose="02020603050405020304" pitchFamily="18" charset="0"/>
              </a:rPr>
              <a:t>. 2011. « Cultiver la biodiversité ». </a:t>
            </a:r>
            <a:r>
              <a:rPr lang="fr-FR" sz="900" i="1" dirty="0">
                <a:latin typeface="Times New Roman" panose="02020603050405020304" pitchFamily="18" charset="0"/>
                <a:ea typeface="Calibri" panose="020F0502020204030204" pitchFamily="34" charset="0"/>
                <a:cs typeface="Times New Roman" panose="02020603050405020304" pitchFamily="18" charset="0"/>
              </a:rPr>
              <a:t>Le Courrier de l’environnement de l’INRA</a:t>
            </a:r>
            <a:r>
              <a:rPr lang="fr-FR" sz="900" dirty="0">
                <a:latin typeface="Times New Roman" panose="02020603050405020304" pitchFamily="18" charset="0"/>
                <a:ea typeface="Calibri" panose="020F0502020204030204" pitchFamily="34" charset="0"/>
                <a:cs typeface="Times New Roman" panose="02020603050405020304" pitchFamily="18" charset="0"/>
              </a:rPr>
              <a:t> 60 (60): 55</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62.</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Pelosi</a:t>
            </a:r>
            <a:r>
              <a:rPr lang="fr-FR" sz="900" dirty="0">
                <a:latin typeface="Times New Roman" panose="02020603050405020304" pitchFamily="18" charset="0"/>
                <a:ea typeface="Calibri" panose="020F0502020204030204" pitchFamily="34" charset="0"/>
                <a:cs typeface="Times New Roman" panose="02020603050405020304" pitchFamily="18" charset="0"/>
              </a:rPr>
              <a:t>, Céline, Sébastien </a:t>
            </a:r>
            <a:r>
              <a:rPr lang="fr-FR" sz="900" dirty="0" err="1">
                <a:latin typeface="Times New Roman" panose="02020603050405020304" pitchFamily="18" charset="0"/>
                <a:ea typeface="Calibri" panose="020F0502020204030204" pitchFamily="34" charset="0"/>
                <a:cs typeface="Times New Roman" panose="02020603050405020304" pitchFamily="18" charset="0"/>
              </a:rPr>
              <a:t>Barot</a:t>
            </a:r>
            <a:r>
              <a:rPr lang="fr-FR" sz="900" dirty="0">
                <a:latin typeface="Times New Roman" panose="02020603050405020304" pitchFamily="18" charset="0"/>
                <a:ea typeface="Calibri" panose="020F0502020204030204" pitchFamily="34" charset="0"/>
                <a:cs typeface="Times New Roman" panose="02020603050405020304" pitchFamily="18" charset="0"/>
              </a:rPr>
              <a:t>, Yvan </a:t>
            </a:r>
            <a:r>
              <a:rPr lang="fr-FR" sz="900" dirty="0" err="1">
                <a:latin typeface="Times New Roman" panose="02020603050405020304" pitchFamily="18" charset="0"/>
                <a:ea typeface="Calibri" panose="020F0502020204030204" pitchFamily="34" charset="0"/>
                <a:cs typeface="Times New Roman" panose="02020603050405020304" pitchFamily="18" charset="0"/>
              </a:rPr>
              <a:t>Capowiez</a:t>
            </a:r>
            <a:r>
              <a:rPr lang="fr-FR" sz="900" dirty="0">
                <a:latin typeface="Times New Roman" panose="02020603050405020304" pitchFamily="18" charset="0"/>
                <a:ea typeface="Calibri" panose="020F0502020204030204" pitchFamily="34" charset="0"/>
                <a:cs typeface="Times New Roman" panose="02020603050405020304" pitchFamily="18" charset="0"/>
              </a:rPr>
              <a:t>, Mickaël </a:t>
            </a:r>
            <a:r>
              <a:rPr lang="fr-FR" sz="900" dirty="0" err="1">
                <a:latin typeface="Times New Roman" panose="02020603050405020304" pitchFamily="18" charset="0"/>
                <a:ea typeface="Calibri" panose="020F0502020204030204" pitchFamily="34" charset="0"/>
                <a:cs typeface="Times New Roman" panose="02020603050405020304" pitchFamily="18" charset="0"/>
              </a:rPr>
              <a:t>Hedde</a:t>
            </a:r>
            <a:r>
              <a:rPr lang="fr-FR" sz="900" dirty="0">
                <a:latin typeface="Times New Roman" panose="02020603050405020304" pitchFamily="18" charset="0"/>
                <a:ea typeface="Calibri" panose="020F0502020204030204" pitchFamily="34" charset="0"/>
                <a:cs typeface="Times New Roman" panose="02020603050405020304" pitchFamily="18" charset="0"/>
              </a:rPr>
              <a:t>, et Franck </a:t>
            </a:r>
            <a:r>
              <a:rPr lang="fr-FR" sz="900" dirty="0" err="1">
                <a:latin typeface="Times New Roman" panose="02020603050405020304" pitchFamily="18" charset="0"/>
                <a:ea typeface="Calibri" panose="020F0502020204030204" pitchFamily="34" charset="0"/>
                <a:cs typeface="Times New Roman" panose="02020603050405020304" pitchFamily="18" charset="0"/>
              </a:rPr>
              <a:t>Vandenbulcke</a:t>
            </a:r>
            <a:r>
              <a:rPr lang="fr-FR" sz="900" dirty="0">
                <a:latin typeface="Times New Roman" panose="02020603050405020304" pitchFamily="18" charset="0"/>
                <a:ea typeface="Calibri" panose="020F0502020204030204" pitchFamily="34" charset="0"/>
                <a:cs typeface="Times New Roman" panose="02020603050405020304" pitchFamily="18" charset="0"/>
              </a:rPr>
              <a:t>. 2014. « Pesticides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Earthworms</a:t>
            </a:r>
            <a:r>
              <a:rPr lang="fr-FR" sz="900" dirty="0">
                <a:latin typeface="Times New Roman" panose="02020603050405020304" pitchFamily="18" charset="0"/>
                <a:ea typeface="Calibri" panose="020F0502020204030204" pitchFamily="34" charset="0"/>
                <a:cs typeface="Times New Roman" panose="02020603050405020304" pitchFamily="18" charset="0"/>
              </a:rPr>
              <a:t>. A </a:t>
            </a:r>
            <a:r>
              <a:rPr lang="fr-FR" sz="900" dirty="0" err="1">
                <a:latin typeface="Times New Roman" panose="02020603050405020304" pitchFamily="18" charset="0"/>
                <a:ea typeface="Calibri" panose="020F0502020204030204" pitchFamily="34" charset="0"/>
                <a:cs typeface="Times New Roman" panose="02020603050405020304" pitchFamily="18" charset="0"/>
              </a:rPr>
              <a:t>Review</a:t>
            </a:r>
            <a:r>
              <a:rPr lang="fr-FR" sz="900" dirty="0">
                <a:latin typeface="Times New Roman" panose="02020603050405020304" pitchFamily="18" charset="0"/>
                <a:ea typeface="Calibri" panose="020F0502020204030204" pitchFamily="34" charset="0"/>
                <a:cs typeface="Times New Roman" panose="02020603050405020304" pitchFamily="18" charset="0"/>
              </a:rPr>
              <a:t>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Agronomy</a:t>
            </a:r>
            <a:r>
              <a:rPr lang="fr-FR" sz="900" i="1" dirty="0">
                <a:latin typeface="Times New Roman" panose="02020603050405020304" pitchFamily="18" charset="0"/>
                <a:ea typeface="Calibri" panose="020F0502020204030204" pitchFamily="34" charset="0"/>
                <a:cs typeface="Times New Roman" panose="02020603050405020304" pitchFamily="18" charset="0"/>
              </a:rPr>
              <a:t> for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Sustainable</a:t>
            </a:r>
            <a:r>
              <a:rPr lang="fr-FR" sz="900" i="1" dirty="0">
                <a:latin typeface="Times New Roman" panose="02020603050405020304" pitchFamily="18" charset="0"/>
                <a:ea typeface="Calibri" panose="020F0502020204030204" pitchFamily="34" charset="0"/>
                <a:cs typeface="Times New Roman" panose="02020603050405020304" pitchFamily="18" charset="0"/>
              </a:rPr>
              <a:t>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Development</a:t>
            </a:r>
            <a:r>
              <a:rPr lang="fr-FR" sz="900" dirty="0">
                <a:latin typeface="Times New Roman" panose="02020603050405020304" pitchFamily="18" charset="0"/>
                <a:ea typeface="Calibri" panose="020F0502020204030204" pitchFamily="34" charset="0"/>
                <a:cs typeface="Times New Roman" panose="02020603050405020304" pitchFamily="18" charset="0"/>
              </a:rPr>
              <a:t> 34 (1): 199</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228. https://doi.org/10.1007/s13593-013-0151-z.</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Pérès, G., D. </a:t>
            </a:r>
            <a:r>
              <a:rPr lang="fr-FR" sz="900" dirty="0" err="1">
                <a:latin typeface="Times New Roman" panose="02020603050405020304" pitchFamily="18" charset="0"/>
                <a:ea typeface="Calibri" panose="020F0502020204030204" pitchFamily="34" charset="0"/>
                <a:cs typeface="Times New Roman" panose="02020603050405020304" pitchFamily="18" charset="0"/>
              </a:rPr>
              <a:t>Cluzeau</a:t>
            </a:r>
            <a:r>
              <a:rPr lang="fr-FR" sz="900" dirty="0">
                <a:latin typeface="Times New Roman" panose="02020603050405020304" pitchFamily="18" charset="0"/>
                <a:ea typeface="Calibri" panose="020F0502020204030204" pitchFamily="34" charset="0"/>
                <a:cs typeface="Times New Roman" panose="02020603050405020304" pitchFamily="18" charset="0"/>
              </a:rPr>
              <a:t>, P. </a:t>
            </a:r>
            <a:r>
              <a:rPr lang="fr-FR" sz="900" dirty="0" err="1">
                <a:latin typeface="Times New Roman" panose="02020603050405020304" pitchFamily="18" charset="0"/>
                <a:ea typeface="Calibri" panose="020F0502020204030204" pitchFamily="34" charset="0"/>
                <a:cs typeface="Times New Roman" panose="02020603050405020304" pitchFamily="18" charset="0"/>
              </a:rPr>
              <a:t>Curmi</a:t>
            </a:r>
            <a:r>
              <a:rPr lang="fr-FR" sz="900" dirty="0">
                <a:latin typeface="Times New Roman" panose="02020603050405020304" pitchFamily="18" charset="0"/>
                <a:ea typeface="Calibri" panose="020F0502020204030204" pitchFamily="34" charset="0"/>
                <a:cs typeface="Times New Roman" panose="02020603050405020304" pitchFamily="18" charset="0"/>
              </a:rPr>
              <a:t>, et V. </a:t>
            </a:r>
            <a:r>
              <a:rPr lang="fr-FR" sz="900" dirty="0" err="1">
                <a:latin typeface="Times New Roman" panose="02020603050405020304" pitchFamily="18" charset="0"/>
                <a:ea typeface="Calibri" panose="020F0502020204030204" pitchFamily="34" charset="0"/>
                <a:cs typeface="Times New Roman" panose="02020603050405020304" pitchFamily="18" charset="0"/>
              </a:rPr>
              <a:t>Hallaire</a:t>
            </a:r>
            <a:r>
              <a:rPr lang="fr-FR" sz="900" dirty="0">
                <a:latin typeface="Times New Roman" panose="02020603050405020304" pitchFamily="18" charset="0"/>
                <a:ea typeface="Calibri" panose="020F0502020204030204" pitchFamily="34" charset="0"/>
                <a:cs typeface="Times New Roman" panose="02020603050405020304" pitchFamily="18" charset="0"/>
              </a:rPr>
              <a:t>. 1998. «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Activity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Structure Changes Due to </a:t>
            </a:r>
            <a:r>
              <a:rPr lang="fr-FR" sz="900" dirty="0" err="1">
                <a:latin typeface="Times New Roman" panose="02020603050405020304" pitchFamily="18" charset="0"/>
                <a:ea typeface="Calibri" panose="020F0502020204030204" pitchFamily="34" charset="0"/>
                <a:cs typeface="Times New Roman" panose="02020603050405020304" pitchFamily="18" charset="0"/>
              </a:rPr>
              <a:t>Organic</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Enrichments</a:t>
            </a:r>
            <a:r>
              <a:rPr lang="fr-FR" sz="900" dirty="0">
                <a:latin typeface="Times New Roman" panose="02020603050405020304" pitchFamily="18" charset="0"/>
                <a:ea typeface="Calibri" panose="020F0502020204030204" pitchFamily="34" charset="0"/>
                <a:cs typeface="Times New Roman" panose="02020603050405020304" pitchFamily="18" charset="0"/>
              </a:rPr>
              <a:t> in </a:t>
            </a:r>
            <a:r>
              <a:rPr lang="fr-FR" sz="900" dirty="0" err="1">
                <a:latin typeface="Times New Roman" panose="02020603050405020304" pitchFamily="18" charset="0"/>
                <a:ea typeface="Calibri" panose="020F0502020204030204" pitchFamily="34" charset="0"/>
                <a:cs typeface="Times New Roman" panose="02020603050405020304" pitchFamily="18" charset="0"/>
              </a:rPr>
              <a:t>Vineyard</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Systems</a:t>
            </a:r>
            <a:r>
              <a:rPr lang="fr-FR" sz="900" dirty="0">
                <a:latin typeface="Times New Roman" panose="02020603050405020304" pitchFamily="18" charset="0"/>
                <a:ea typeface="Calibri" panose="020F0502020204030204" pitchFamily="34" charset="0"/>
                <a:cs typeface="Times New Roman" panose="02020603050405020304" pitchFamily="18" charset="0"/>
              </a:rPr>
              <a:t>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Biology</a:t>
            </a:r>
            <a:r>
              <a:rPr lang="fr-FR" sz="900" i="1" dirty="0">
                <a:latin typeface="Times New Roman" panose="02020603050405020304" pitchFamily="18" charset="0"/>
                <a:ea typeface="Calibri" panose="020F0502020204030204" pitchFamily="34" charset="0"/>
                <a:cs typeface="Times New Roman" panose="02020603050405020304" pitchFamily="18" charset="0"/>
              </a:rPr>
              <a:t> and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Fertility</a:t>
            </a:r>
            <a:r>
              <a:rPr lang="fr-FR" sz="900" i="1" dirty="0">
                <a:latin typeface="Times New Roman" panose="02020603050405020304" pitchFamily="18" charset="0"/>
                <a:ea typeface="Calibri" panose="020F0502020204030204" pitchFamily="34" charset="0"/>
                <a:cs typeface="Times New Roman" panose="02020603050405020304" pitchFamily="18" charset="0"/>
              </a:rPr>
              <a:t> of Soils</a:t>
            </a:r>
            <a:r>
              <a:rPr lang="fr-FR" sz="900" dirty="0">
                <a:latin typeface="Times New Roman" panose="02020603050405020304" pitchFamily="18" charset="0"/>
                <a:ea typeface="Calibri" panose="020F0502020204030204" pitchFamily="34" charset="0"/>
                <a:cs typeface="Times New Roman" panose="02020603050405020304" pitchFamily="18" charset="0"/>
              </a:rPr>
              <a:t> 27 (4): 417</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24. https://doi.org/10.1007/s003740050452.</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Pérès, </a:t>
            </a:r>
            <a:r>
              <a:rPr lang="fr-FR" sz="900" dirty="0" err="1">
                <a:latin typeface="Times New Roman" panose="02020603050405020304" pitchFamily="18" charset="0"/>
                <a:ea typeface="Calibri" panose="020F0502020204030204" pitchFamily="34" charset="0"/>
                <a:cs typeface="Times New Roman" panose="02020603050405020304" pitchFamily="18" charset="0"/>
              </a:rPr>
              <a:t>Guénola</a:t>
            </a:r>
            <a:r>
              <a:rPr lang="fr-FR" sz="900" dirty="0">
                <a:latin typeface="Times New Roman" panose="02020603050405020304" pitchFamily="18" charset="0"/>
                <a:ea typeface="Calibri" panose="020F0502020204030204" pitchFamily="34" charset="0"/>
                <a:cs typeface="Times New Roman" panose="02020603050405020304" pitchFamily="18" charset="0"/>
              </a:rPr>
              <a:t>. 2003. « Identification et quantification in situ des interactions entre la diversité lombricienne et la macro-</a:t>
            </a:r>
            <a:r>
              <a:rPr lang="fr-FR" sz="900" dirty="0" err="1">
                <a:latin typeface="Times New Roman" panose="02020603050405020304" pitchFamily="18" charset="0"/>
                <a:ea typeface="Calibri" panose="020F0502020204030204" pitchFamily="34" charset="0"/>
                <a:cs typeface="Times New Roman" panose="02020603050405020304" pitchFamily="18" charset="0"/>
              </a:rPr>
              <a:t>bioporosité</a:t>
            </a:r>
            <a:r>
              <a:rPr lang="fr-FR" sz="900" dirty="0">
                <a:latin typeface="Times New Roman" panose="02020603050405020304" pitchFamily="18" charset="0"/>
                <a:ea typeface="Calibri" panose="020F0502020204030204" pitchFamily="34" charset="0"/>
                <a:cs typeface="Times New Roman" panose="02020603050405020304" pitchFamily="18" charset="0"/>
              </a:rPr>
              <a:t> dans le contexte polyculture breton. Influence sur le fonctionnement hydrique du sol ». </a:t>
            </a:r>
            <a:r>
              <a:rPr lang="fr-FR" sz="900" dirty="0" err="1">
                <a:latin typeface="Times New Roman" panose="02020603050405020304" pitchFamily="18" charset="0"/>
                <a:ea typeface="Calibri" panose="020F0502020204030204" pitchFamily="34" charset="0"/>
                <a:cs typeface="Times New Roman" panose="02020603050405020304" pitchFamily="18" charset="0"/>
              </a:rPr>
              <a:t>Phdthesis</a:t>
            </a:r>
            <a:r>
              <a:rPr lang="fr-FR" sz="900" dirty="0">
                <a:latin typeface="Times New Roman" panose="02020603050405020304" pitchFamily="18" charset="0"/>
                <a:ea typeface="Calibri" panose="020F0502020204030204" pitchFamily="34" charset="0"/>
                <a:cs typeface="Times New Roman" panose="02020603050405020304" pitchFamily="18" charset="0"/>
              </a:rPr>
              <a:t>, Université Rennes 	1. https://tel.archives-ouvertes.fr/tel-00007432/document.</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Ponge, J.F, Pérès, G., et M. </a:t>
            </a:r>
            <a:r>
              <a:rPr lang="fr-FR" sz="900" dirty="0" err="1">
                <a:latin typeface="Times New Roman" panose="02020603050405020304" pitchFamily="18" charset="0"/>
                <a:ea typeface="Calibri" panose="020F0502020204030204" pitchFamily="34" charset="0"/>
                <a:cs typeface="Times New Roman" panose="02020603050405020304" pitchFamily="18" charset="0"/>
              </a:rPr>
              <a:t>Guernion</a:t>
            </a:r>
            <a:r>
              <a:rPr lang="fr-FR" sz="900" dirty="0">
                <a:latin typeface="Times New Roman" panose="02020603050405020304" pitchFamily="18" charset="0"/>
                <a:ea typeface="Calibri" panose="020F0502020204030204" pitchFamily="34" charset="0"/>
                <a:cs typeface="Times New Roman" panose="02020603050405020304" pitchFamily="18" charset="0"/>
              </a:rPr>
              <a:t>. 2013. « The Impact of Agricultural Practices on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Biota</a:t>
            </a:r>
            <a:r>
              <a:rPr lang="fr-FR" sz="900" dirty="0">
                <a:latin typeface="Times New Roman" panose="02020603050405020304" pitchFamily="18" charset="0"/>
                <a:ea typeface="Calibri" panose="020F0502020204030204" pitchFamily="34" charset="0"/>
                <a:cs typeface="Times New Roman" panose="02020603050405020304" pitchFamily="18" charset="0"/>
              </a:rPr>
              <a:t>: A </a:t>
            </a:r>
            <a:r>
              <a:rPr lang="fr-FR" sz="900" dirty="0" err="1">
                <a:latin typeface="Times New Roman" panose="02020603050405020304" pitchFamily="18" charset="0"/>
                <a:ea typeface="Calibri" panose="020F0502020204030204" pitchFamily="34" charset="0"/>
                <a:cs typeface="Times New Roman" panose="02020603050405020304" pitchFamily="18" charset="0"/>
              </a:rPr>
              <a:t>Regional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Study</a:t>
            </a:r>
            <a:r>
              <a:rPr lang="fr-FR" sz="900" dirty="0">
                <a:latin typeface="Times New Roman" panose="02020603050405020304" pitchFamily="18" charset="0"/>
                <a:ea typeface="Calibri" panose="020F0502020204030204" pitchFamily="34" charset="0"/>
                <a:cs typeface="Times New Roman" panose="02020603050405020304" pitchFamily="18" charset="0"/>
              </a:rPr>
              <a:t> | Elsevier </a:t>
            </a:r>
            <a:r>
              <a:rPr lang="fr-FR" sz="900" dirty="0" err="1">
                <a:latin typeface="Times New Roman" panose="02020603050405020304" pitchFamily="18" charset="0"/>
                <a:ea typeface="Calibri" panose="020F0502020204030204" pitchFamily="34" charset="0"/>
                <a:cs typeface="Times New Roman" panose="02020603050405020304" pitchFamily="18" charset="0"/>
              </a:rPr>
              <a:t>Enhanced</a:t>
            </a:r>
            <a:r>
              <a:rPr lang="fr-FR" sz="900" dirty="0">
                <a:latin typeface="Times New Roman" panose="02020603050405020304" pitchFamily="18" charset="0"/>
                <a:ea typeface="Calibri" panose="020F0502020204030204" pitchFamily="34" charset="0"/>
                <a:cs typeface="Times New Roman" panose="02020603050405020304" pitchFamily="18" charset="0"/>
              </a:rPr>
              <a:t> Reader ». 2013. https://doi.org/10.1016/j.soilbio.2013.08.026.</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Roger-Estrade, Jean, Christel Anger, Michel Bertrand, et Guy Richard. 2010. « Tillage and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ecology</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Partners</a:t>
            </a:r>
            <a:r>
              <a:rPr lang="fr-FR" sz="900" dirty="0">
                <a:latin typeface="Times New Roman" panose="02020603050405020304" pitchFamily="18" charset="0"/>
                <a:ea typeface="Calibri" panose="020F0502020204030204" pitchFamily="34" charset="0"/>
                <a:cs typeface="Times New Roman" panose="02020603050405020304" pitchFamily="18" charset="0"/>
              </a:rPr>
              <a:t> for </a:t>
            </a:r>
            <a:r>
              <a:rPr lang="fr-FR" sz="900" dirty="0" err="1">
                <a:latin typeface="Times New Roman" panose="02020603050405020304" pitchFamily="18" charset="0"/>
                <a:ea typeface="Calibri" panose="020F0502020204030204" pitchFamily="34" charset="0"/>
                <a:cs typeface="Times New Roman" panose="02020603050405020304" pitchFamily="18" charset="0"/>
              </a:rPr>
              <a:t>sustainable</a:t>
            </a:r>
            <a:r>
              <a:rPr lang="fr-FR" sz="900" dirty="0">
                <a:latin typeface="Times New Roman" panose="02020603050405020304" pitchFamily="18" charset="0"/>
                <a:ea typeface="Calibri" panose="020F0502020204030204" pitchFamily="34" charset="0"/>
                <a:cs typeface="Times New Roman" panose="02020603050405020304" pitchFamily="18" charset="0"/>
              </a:rPr>
              <a:t> agriculture ».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i="1" dirty="0">
                <a:latin typeface="Times New Roman" panose="02020603050405020304" pitchFamily="18" charset="0"/>
                <a:ea typeface="Calibri" panose="020F0502020204030204" pitchFamily="34" charset="0"/>
                <a:cs typeface="Times New Roman" panose="02020603050405020304" pitchFamily="18" charset="0"/>
              </a:rPr>
              <a:t> and Tillage </a:t>
            </a:r>
            <a:r>
              <a:rPr lang="fr-FR" sz="900" i="1" dirty="0" err="1">
                <a:latin typeface="Times New Roman" panose="02020603050405020304" pitchFamily="18" charset="0"/>
                <a:ea typeface="Calibri" panose="020F0502020204030204" pitchFamily="34" charset="0"/>
                <a:cs typeface="Times New Roman" panose="02020603050405020304" pitchFamily="18" charset="0"/>
              </a:rPr>
              <a:t>Research</a:t>
            </a:r>
            <a:r>
              <a:rPr lang="fr-FR" sz="900" dirty="0">
                <a:latin typeface="Times New Roman" panose="02020603050405020304" pitchFamily="18" charset="0"/>
                <a:ea typeface="Calibri" panose="020F0502020204030204" pitchFamily="34" charset="0"/>
                <a:cs typeface="Times New Roman" panose="02020603050405020304" pitchFamily="18" charset="0"/>
              </a:rPr>
              <a:t>, IZMIR </a:t>
            </a:r>
            <a:r>
              <a:rPr lang="fr-FR" sz="900" dirty="0" err="1">
                <a:latin typeface="Times New Roman" panose="02020603050405020304" pitchFamily="18" charset="0"/>
                <a:ea typeface="Calibri" panose="020F0502020204030204" pitchFamily="34" charset="0"/>
                <a:cs typeface="Times New Roman" panose="02020603050405020304" pitchFamily="18" charset="0"/>
              </a:rPr>
              <a:t>conference</a:t>
            </a:r>
            <a:r>
              <a:rPr lang="fr-FR" sz="900" dirty="0">
                <a:latin typeface="Times New Roman" panose="02020603050405020304" pitchFamily="18" charset="0"/>
                <a:ea typeface="Calibri" panose="020F0502020204030204" pitchFamily="34" charset="0"/>
                <a:cs typeface="Times New Roman" panose="02020603050405020304" pitchFamily="18" charset="0"/>
              </a:rPr>
              <a:t> (ISTRO 2009), 111 (1): 33</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40. 	https://doi.org/10.1016/j.still.2010.08.010.</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Satchell</a:t>
            </a:r>
            <a:r>
              <a:rPr lang="fr-FR" sz="900" dirty="0">
                <a:latin typeface="Times New Roman" panose="02020603050405020304" pitchFamily="18" charset="0"/>
                <a:ea typeface="Calibri" panose="020F0502020204030204" pitchFamily="34" charset="0"/>
                <a:cs typeface="Times New Roman" panose="02020603050405020304" pitchFamily="18" charset="0"/>
              </a:rPr>
              <a:t>, J.E. 1967. « </a:t>
            </a:r>
            <a:r>
              <a:rPr lang="fr-FR" sz="900" dirty="0" err="1">
                <a:latin typeface="Times New Roman" panose="02020603050405020304" pitchFamily="18" charset="0"/>
                <a:ea typeface="Calibri" panose="020F0502020204030204" pitchFamily="34" charset="0"/>
                <a:cs typeface="Times New Roman" panose="02020603050405020304" pitchFamily="18" charset="0"/>
              </a:rPr>
              <a:t>Lumbricidae</a:t>
            </a:r>
            <a:r>
              <a:rPr lang="fr-FR" sz="900" dirty="0">
                <a:latin typeface="Times New Roman" panose="02020603050405020304" pitchFamily="18" charset="0"/>
                <a:ea typeface="Calibri" panose="020F0502020204030204" pitchFamily="34" charset="0"/>
                <a:cs typeface="Times New Roman" panose="02020603050405020304" pitchFamily="18" charset="0"/>
              </a:rPr>
              <a:t> », 259</a:t>
            </a:r>
            <a:r>
              <a:rPr lang="fr-FR" sz="900" dirty="0">
                <a:latin typeface="Cambria Math" panose="02040503050406030204" pitchFamily="18" charset="0"/>
                <a:ea typeface="Calibri" panose="020F0502020204030204" pitchFamily="34" charset="0"/>
                <a:cs typeface="Cambria Math" panose="02040503050406030204" pitchFamily="18" charset="0"/>
              </a:rPr>
              <a:t>‑</a:t>
            </a:r>
            <a:r>
              <a:rPr lang="fr-FR" sz="900" dirty="0">
                <a:latin typeface="Times New Roman" panose="02020603050405020304" pitchFamily="18" charset="0"/>
                <a:ea typeface="Calibri" panose="020F0502020204030204" pitchFamily="34" charset="0"/>
                <a:cs typeface="Times New Roman" panose="02020603050405020304" pitchFamily="18" charset="0"/>
              </a:rPr>
              <a:t>322.</a:t>
            </a:r>
          </a:p>
          <a:p>
            <a:pPr>
              <a:lnSpc>
                <a:spcPct val="150000"/>
              </a:lnSpc>
              <a:spcAft>
                <a:spcPts val="800"/>
              </a:spcAft>
            </a:pPr>
            <a:r>
              <a:rPr lang="fr-FR" sz="900" dirty="0" err="1">
                <a:latin typeface="Times New Roman" panose="02020603050405020304" pitchFamily="18" charset="0"/>
                <a:ea typeface="Calibri" panose="020F0502020204030204" pitchFamily="34" charset="0"/>
                <a:cs typeface="Times New Roman" panose="02020603050405020304" pitchFamily="18" charset="0"/>
              </a:rPr>
              <a:t>Sharanpreet</a:t>
            </a:r>
            <a:r>
              <a:rPr lang="fr-FR" sz="900" dirty="0">
                <a:latin typeface="Times New Roman" panose="02020603050405020304" pitchFamily="18" charset="0"/>
                <a:ea typeface="Calibri" panose="020F0502020204030204" pitchFamily="34" charset="0"/>
                <a:cs typeface="Times New Roman" panose="02020603050405020304" pitchFamily="18" charset="0"/>
              </a:rPr>
              <a:t> Singh, </a:t>
            </a:r>
            <a:r>
              <a:rPr lang="fr-FR" sz="900" dirty="0" err="1">
                <a:latin typeface="Times New Roman" panose="02020603050405020304" pitchFamily="18" charset="0"/>
                <a:ea typeface="Calibri" panose="020F0502020204030204" pitchFamily="34" charset="0"/>
                <a:cs typeface="Times New Roman" panose="02020603050405020304" pitchFamily="18" charset="0"/>
              </a:rPr>
              <a:t>Jaswinder</a:t>
            </a:r>
            <a:r>
              <a:rPr lang="fr-FR" sz="900" dirty="0">
                <a:latin typeface="Times New Roman" panose="02020603050405020304" pitchFamily="18" charset="0"/>
                <a:ea typeface="Calibri" panose="020F0502020204030204" pitchFamily="34" charset="0"/>
                <a:cs typeface="Times New Roman" panose="02020603050405020304" pitchFamily="18" charset="0"/>
              </a:rPr>
              <a:t> Singh, et </a:t>
            </a:r>
            <a:r>
              <a:rPr lang="fr-FR" sz="900" dirty="0" err="1">
                <a:latin typeface="Times New Roman" panose="02020603050405020304" pitchFamily="18" charset="0"/>
                <a:ea typeface="Calibri" panose="020F0502020204030204" pitchFamily="34" charset="0"/>
                <a:cs typeface="Times New Roman" panose="02020603050405020304" pitchFamily="18" charset="0"/>
              </a:rPr>
              <a:t>Adarsh</a:t>
            </a:r>
            <a:r>
              <a:rPr lang="fr-FR" sz="900" dirty="0">
                <a:latin typeface="Times New Roman" panose="02020603050405020304" pitchFamily="18" charset="0"/>
                <a:ea typeface="Calibri" panose="020F0502020204030204" pitchFamily="34" charset="0"/>
                <a:cs typeface="Times New Roman" panose="02020603050405020304" pitchFamily="18" charset="0"/>
              </a:rPr>
              <a:t> Pal </a:t>
            </a:r>
            <a:r>
              <a:rPr lang="fr-FR" sz="900" dirty="0" err="1">
                <a:latin typeface="Times New Roman" panose="02020603050405020304" pitchFamily="18" charset="0"/>
                <a:ea typeface="Calibri" panose="020F0502020204030204" pitchFamily="34" charset="0"/>
                <a:cs typeface="Times New Roman" panose="02020603050405020304" pitchFamily="18" charset="0"/>
              </a:rPr>
              <a:t>Vig</a:t>
            </a:r>
            <a:r>
              <a:rPr lang="fr-FR" sz="900" dirty="0">
                <a:latin typeface="Times New Roman" panose="02020603050405020304" pitchFamily="18" charset="0"/>
                <a:ea typeface="Calibri" panose="020F0502020204030204" pitchFamily="34" charset="0"/>
                <a:cs typeface="Times New Roman" panose="02020603050405020304" pitchFamily="18" charset="0"/>
              </a:rPr>
              <a:t>. 2016. « </a:t>
            </a:r>
            <a:r>
              <a:rPr lang="fr-FR" sz="9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900" dirty="0">
                <a:latin typeface="Times New Roman" panose="02020603050405020304" pitchFamily="18" charset="0"/>
                <a:ea typeface="Calibri" panose="020F0502020204030204" pitchFamily="34" charset="0"/>
                <a:cs typeface="Times New Roman" panose="02020603050405020304" pitchFamily="18" charset="0"/>
              </a:rPr>
              <a:t> as </a:t>
            </a:r>
            <a:r>
              <a:rPr lang="fr-FR" sz="900" dirty="0" err="1">
                <a:latin typeface="Times New Roman" panose="02020603050405020304" pitchFamily="18" charset="0"/>
                <a:ea typeface="Calibri" panose="020F0502020204030204" pitchFamily="34" charset="0"/>
                <a:cs typeface="Times New Roman" panose="02020603050405020304" pitchFamily="18" charset="0"/>
              </a:rPr>
              <a:t>Ecological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Engineers</a:t>
            </a:r>
            <a:r>
              <a:rPr lang="fr-FR" sz="900" dirty="0">
                <a:latin typeface="Times New Roman" panose="02020603050405020304" pitchFamily="18" charset="0"/>
                <a:ea typeface="Calibri" panose="020F0502020204030204" pitchFamily="34" charset="0"/>
                <a:cs typeface="Times New Roman" panose="02020603050405020304" pitchFamily="18" charset="0"/>
              </a:rPr>
              <a:t> to Change the Physico-Chemical </a:t>
            </a:r>
            <a:r>
              <a:rPr lang="fr-FR" sz="900" dirty="0" err="1">
                <a:latin typeface="Times New Roman" panose="02020603050405020304" pitchFamily="18" charset="0"/>
                <a:ea typeface="Calibri" panose="020F0502020204030204" pitchFamily="34" charset="0"/>
                <a:cs typeface="Times New Roman" panose="02020603050405020304" pitchFamily="18" charset="0"/>
              </a:rPr>
              <a:t>Properties</a:t>
            </a:r>
            <a:r>
              <a:rPr lang="fr-FR" sz="900" dirty="0">
                <a:latin typeface="Times New Roman" panose="02020603050405020304" pitchFamily="18" charset="0"/>
                <a:ea typeface="Calibri" panose="020F0502020204030204" pitchFamily="34" charset="0"/>
                <a:cs typeface="Times New Roman" panose="02020603050405020304" pitchFamily="18" charset="0"/>
              </a:rPr>
              <a:t> of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a:t>
            </a:r>
            <a:r>
              <a:rPr lang="fr-FR" sz="900" dirty="0" err="1">
                <a:latin typeface="Times New Roman" panose="02020603050405020304" pitchFamily="18" charset="0"/>
                <a:ea typeface="Calibri" panose="020F0502020204030204" pitchFamily="34" charset="0"/>
                <a:cs typeface="Times New Roman" panose="02020603050405020304" pitchFamily="18" charset="0"/>
              </a:rPr>
              <a:t>Soil</a:t>
            </a:r>
            <a:r>
              <a:rPr lang="fr-FR" sz="900" dirty="0">
                <a:latin typeface="Times New Roman" panose="02020603050405020304" pitchFamily="18" charset="0"/>
                <a:ea typeface="Calibri" panose="020F0502020204030204" pitchFamily="34" charset="0"/>
                <a:cs typeface="Times New Roman" panose="02020603050405020304" pitchFamily="18" charset="0"/>
              </a:rPr>
              <a:t> vs </a:t>
            </a:r>
            <a:r>
              <a:rPr lang="fr-FR" sz="900" dirty="0" err="1">
                <a:latin typeface="Times New Roman" panose="02020603050405020304" pitchFamily="18" charset="0"/>
                <a:ea typeface="Calibri" panose="020F0502020204030204" pitchFamily="34" charset="0"/>
                <a:cs typeface="Times New Roman" panose="02020603050405020304" pitchFamily="18" charset="0"/>
              </a:rPr>
              <a:t>Vermicast</a:t>
            </a:r>
            <a:r>
              <a:rPr lang="fr-FR" sz="900" dirty="0">
                <a:latin typeface="Times New Roman" panose="02020603050405020304" pitchFamily="18" charset="0"/>
                <a:ea typeface="Calibri" panose="020F0502020204030204" pitchFamily="34" charset="0"/>
                <a:cs typeface="Times New Roman" panose="02020603050405020304" pitchFamily="18" charset="0"/>
              </a:rPr>
              <a:t> | Elsevier </a:t>
            </a:r>
            <a:r>
              <a:rPr lang="fr-FR" sz="900" dirty="0" err="1">
                <a:latin typeface="Times New Roman" panose="02020603050405020304" pitchFamily="18" charset="0"/>
                <a:ea typeface="Calibri" panose="020F0502020204030204" pitchFamily="34" charset="0"/>
                <a:cs typeface="Times New Roman" panose="02020603050405020304" pitchFamily="18" charset="0"/>
              </a:rPr>
              <a:t>Enhanced</a:t>
            </a:r>
            <a:r>
              <a:rPr lang="fr-FR" sz="900" dirty="0">
                <a:latin typeface="Times New Roman" panose="02020603050405020304" pitchFamily="18" charset="0"/>
                <a:ea typeface="Calibri" panose="020F0502020204030204" pitchFamily="34" charset="0"/>
                <a:cs typeface="Times New Roman" panose="02020603050405020304" pitchFamily="18" charset="0"/>
              </a:rPr>
              <a:t> Reader ». 2016. 	https://doi.org/10.1016/j.ecoleng.2016.01.072.</a:t>
            </a:r>
          </a:p>
          <a:p>
            <a:pPr>
              <a:lnSpc>
                <a:spcPct val="150000"/>
              </a:lnSpc>
              <a:spcAft>
                <a:spcPts val="800"/>
              </a:spcAft>
            </a:pPr>
            <a:r>
              <a:rPr lang="fr-FR" sz="900" dirty="0">
                <a:latin typeface="Times New Roman" panose="02020603050405020304" pitchFamily="18" charset="0"/>
                <a:ea typeface="Calibri" panose="020F0502020204030204" pitchFamily="34" charset="0"/>
                <a:cs typeface="Times New Roman" panose="02020603050405020304" pitchFamily="18" charset="0"/>
              </a:rPr>
              <a:t>Van </a:t>
            </a:r>
            <a:r>
              <a:rPr lang="fr-FR" sz="900" dirty="0" err="1">
                <a:latin typeface="Times New Roman" panose="02020603050405020304" pitchFamily="18" charset="0"/>
                <a:ea typeface="Calibri" panose="020F0502020204030204" pitchFamily="34" charset="0"/>
                <a:cs typeface="Times New Roman" panose="02020603050405020304" pitchFamily="18" charset="0"/>
              </a:rPr>
              <a:t>Groenigen</a:t>
            </a:r>
            <a:r>
              <a:rPr lang="fr-FR" sz="900" dirty="0">
                <a:latin typeface="Times New Roman" panose="02020603050405020304" pitchFamily="18" charset="0"/>
                <a:ea typeface="Calibri" panose="020F0502020204030204" pitchFamily="34" charset="0"/>
                <a:cs typeface="Times New Roman" panose="02020603050405020304" pitchFamily="18" charset="0"/>
              </a:rPr>
              <a:t>, JW , Lubbers, IM , Vos, HMJ, Brown, GG , de </a:t>
            </a:r>
            <a:r>
              <a:rPr lang="fr-FR" sz="900" dirty="0" err="1">
                <a:latin typeface="Times New Roman" panose="02020603050405020304" pitchFamily="18" charset="0"/>
                <a:ea typeface="Calibri" panose="020F0502020204030204" pitchFamily="34" charset="0"/>
                <a:cs typeface="Times New Roman" panose="02020603050405020304" pitchFamily="18" charset="0"/>
              </a:rPr>
              <a:t>Deyn</a:t>
            </a:r>
            <a:r>
              <a:rPr lang="fr-FR" sz="900" dirty="0">
                <a:latin typeface="Times New Roman" panose="02020603050405020304" pitchFamily="18" charset="0"/>
                <a:ea typeface="Calibri" panose="020F0502020204030204" pitchFamily="34" charset="0"/>
                <a:cs typeface="Times New Roman" panose="02020603050405020304" pitchFamily="18" charset="0"/>
              </a:rPr>
              <a:t>, GB , &amp; van </a:t>
            </a:r>
            <a:r>
              <a:rPr lang="fr-FR" sz="900" dirty="0" err="1">
                <a:latin typeface="Times New Roman" panose="02020603050405020304" pitchFamily="18" charset="0"/>
                <a:ea typeface="Calibri" panose="020F0502020204030204" pitchFamily="34" charset="0"/>
                <a:cs typeface="Times New Roman" panose="02020603050405020304" pitchFamily="18" charset="0"/>
              </a:rPr>
              <a:t>Groenigen</a:t>
            </a:r>
            <a:r>
              <a:rPr lang="fr-FR" sz="900" dirty="0">
                <a:latin typeface="Times New Roman" panose="02020603050405020304" pitchFamily="18" charset="0"/>
                <a:ea typeface="Calibri" panose="020F0502020204030204" pitchFamily="34" charset="0"/>
                <a:cs typeface="Times New Roman" panose="02020603050405020304" pitchFamily="18" charset="0"/>
              </a:rPr>
              <a:t>, KJ (2014). Les lombriciens augmentent la production végétale : une méta-analyse . Rapports scientifiques , 4 , [6365]. https://doi.org/10.1038/srep06365</a:t>
            </a:r>
            <a:endParaRPr lang="fr-FR" sz="9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7296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1762" y="0"/>
            <a:ext cx="5928360" cy="689952"/>
          </a:xfrm>
        </p:spPr>
        <p:txBody>
          <a:bodyPr>
            <a:normAutofit fontScale="90000"/>
          </a:bodyPr>
          <a:lstStyle/>
          <a:p>
            <a:r>
              <a:rPr lang="fr-FR" dirty="0"/>
              <a:t>Bibliographie</a:t>
            </a:r>
          </a:p>
        </p:txBody>
      </p:sp>
      <p:sp>
        <p:nvSpPr>
          <p:cNvPr id="4" name="Espace réservé du numéro de diapositive 3"/>
          <p:cNvSpPr>
            <a:spLocks noGrp="1"/>
          </p:cNvSpPr>
          <p:nvPr>
            <p:ph type="sldNum" sz="quarter" idx="12"/>
          </p:nvPr>
        </p:nvSpPr>
        <p:spPr/>
        <p:txBody>
          <a:bodyPr/>
          <a:lstStyle/>
          <a:p>
            <a:fld id="{E8E963B7-37A0-4AC9-95FB-AD85C5B13107}" type="slidenum">
              <a:rPr lang="fr-FR" smtClean="0"/>
              <a:t>21</a:t>
            </a:fld>
            <a:endParaRPr lang="fr-FR"/>
          </a:p>
        </p:txBody>
      </p:sp>
      <p:sp>
        <p:nvSpPr>
          <p:cNvPr id="6" name="Rectangle 5"/>
          <p:cNvSpPr/>
          <p:nvPr/>
        </p:nvSpPr>
        <p:spPr>
          <a:xfrm>
            <a:off x="331762" y="689952"/>
            <a:ext cx="11542738" cy="5032147"/>
          </a:xfrm>
          <a:prstGeom prst="rect">
            <a:avLst/>
          </a:prstGeom>
        </p:spPr>
        <p:txBody>
          <a:bodyPr wrap="square">
            <a:spAutoFit/>
          </a:bodyPr>
          <a:lstStyle/>
          <a:p>
            <a:pPr>
              <a:lnSpc>
                <a:spcPct val="150000"/>
              </a:lnSpc>
              <a:spcAft>
                <a:spcPts val="800"/>
              </a:spcAft>
            </a:pPr>
            <a:r>
              <a:rPr lang="fr-FR" sz="1400" dirty="0" err="1">
                <a:latin typeface="Times New Roman" panose="02020603050405020304" pitchFamily="18" charset="0"/>
                <a:ea typeface="Calibri" panose="020F0502020204030204" pitchFamily="34" charset="0"/>
                <a:cs typeface="Times New Roman" panose="02020603050405020304" pitchFamily="18" charset="0"/>
              </a:rPr>
              <a:t>Werling</a:t>
            </a:r>
            <a:r>
              <a:rPr lang="fr-FR" sz="1400" dirty="0">
                <a:latin typeface="Times New Roman" panose="02020603050405020304" pitchFamily="18" charset="0"/>
                <a:ea typeface="Calibri" panose="020F0502020204030204" pitchFamily="34" charset="0"/>
                <a:cs typeface="Times New Roman" panose="02020603050405020304" pitchFamily="18" charset="0"/>
              </a:rPr>
              <a:t>, B. P., T. L. Dickson, R. </a:t>
            </a:r>
            <a:r>
              <a:rPr lang="fr-FR" sz="1400" dirty="0" err="1">
                <a:latin typeface="Times New Roman" panose="02020603050405020304" pitchFamily="18" charset="0"/>
                <a:ea typeface="Calibri" panose="020F0502020204030204" pitchFamily="34" charset="0"/>
                <a:cs typeface="Times New Roman" panose="02020603050405020304" pitchFamily="18" charset="0"/>
              </a:rPr>
              <a:t>Isaacs</a:t>
            </a:r>
            <a:r>
              <a:rPr lang="fr-FR" sz="1400" dirty="0">
                <a:latin typeface="Times New Roman" panose="02020603050405020304" pitchFamily="18" charset="0"/>
                <a:ea typeface="Calibri" panose="020F0502020204030204" pitchFamily="34" charset="0"/>
                <a:cs typeface="Times New Roman" panose="02020603050405020304" pitchFamily="18" charset="0"/>
              </a:rPr>
              <a:t>, H. Gaines, C. Gratton, K. L. Gross, H. </a:t>
            </a:r>
            <a:r>
              <a:rPr lang="fr-FR" sz="1400" dirty="0" err="1">
                <a:latin typeface="Times New Roman" panose="02020603050405020304" pitchFamily="18" charset="0"/>
                <a:ea typeface="Calibri" panose="020F0502020204030204" pitchFamily="34" charset="0"/>
                <a:cs typeface="Times New Roman" panose="02020603050405020304" pitchFamily="18" charset="0"/>
              </a:rPr>
              <a:t>Liere</a:t>
            </a:r>
            <a:r>
              <a:rPr lang="fr-FR" sz="1400" dirty="0">
                <a:latin typeface="Times New Roman" panose="02020603050405020304" pitchFamily="18" charset="0"/>
                <a:ea typeface="Calibri" panose="020F0502020204030204" pitchFamily="34" charset="0"/>
                <a:cs typeface="Times New Roman" panose="02020603050405020304" pitchFamily="18" charset="0"/>
              </a:rPr>
              <a:t>, et al. 2014. « </a:t>
            </a:r>
            <a:r>
              <a:rPr lang="fr-FR" sz="1400" dirty="0" err="1">
                <a:latin typeface="Times New Roman" panose="02020603050405020304" pitchFamily="18" charset="0"/>
                <a:ea typeface="Calibri" panose="020F0502020204030204" pitchFamily="34" charset="0"/>
                <a:cs typeface="Times New Roman" panose="02020603050405020304" pitchFamily="18" charset="0"/>
              </a:rPr>
              <a:t>Perennial</a:t>
            </a:r>
            <a:r>
              <a:rPr lang="fr-FR" sz="1400" dirty="0">
                <a:latin typeface="Times New Roman" panose="02020603050405020304" pitchFamily="18" charset="0"/>
                <a:ea typeface="Calibri" panose="020F0502020204030204" pitchFamily="34" charset="0"/>
                <a:cs typeface="Times New Roman" panose="02020603050405020304" pitchFamily="18" charset="0"/>
              </a:rPr>
              <a:t> </a:t>
            </a:r>
            <a:r>
              <a:rPr lang="fr-FR" sz="1400" dirty="0" err="1">
                <a:latin typeface="Times New Roman" panose="02020603050405020304" pitchFamily="18" charset="0"/>
                <a:ea typeface="Calibri" panose="020F0502020204030204" pitchFamily="34" charset="0"/>
                <a:cs typeface="Times New Roman" panose="02020603050405020304" pitchFamily="18" charset="0"/>
              </a:rPr>
              <a:t>Grasslands</a:t>
            </a:r>
            <a:r>
              <a:rPr lang="fr-FR" sz="1400" dirty="0">
                <a:latin typeface="Times New Roman" panose="02020603050405020304" pitchFamily="18" charset="0"/>
                <a:ea typeface="Calibri" panose="020F0502020204030204" pitchFamily="34" charset="0"/>
                <a:cs typeface="Times New Roman" panose="02020603050405020304" pitchFamily="18" charset="0"/>
              </a:rPr>
              <a:t> </a:t>
            </a:r>
            <a:r>
              <a:rPr lang="fr-FR" sz="1400" dirty="0" err="1">
                <a:latin typeface="Times New Roman" panose="02020603050405020304" pitchFamily="18" charset="0"/>
                <a:ea typeface="Calibri" panose="020F0502020204030204" pitchFamily="34" charset="0"/>
                <a:cs typeface="Times New Roman" panose="02020603050405020304" pitchFamily="18" charset="0"/>
              </a:rPr>
              <a:t>Enhance</a:t>
            </a:r>
            <a:r>
              <a:rPr lang="fr-FR" sz="1400" dirty="0">
                <a:latin typeface="Times New Roman" panose="02020603050405020304" pitchFamily="18" charset="0"/>
                <a:ea typeface="Calibri" panose="020F0502020204030204" pitchFamily="34" charset="0"/>
                <a:cs typeface="Times New Roman" panose="02020603050405020304" pitchFamily="18" charset="0"/>
              </a:rPr>
              <a:t> </a:t>
            </a:r>
            <a:r>
              <a:rPr lang="fr-FR" sz="1400" dirty="0" err="1">
                <a:latin typeface="Times New Roman" panose="02020603050405020304" pitchFamily="18" charset="0"/>
                <a:ea typeface="Calibri" panose="020F0502020204030204" pitchFamily="34" charset="0"/>
                <a:cs typeface="Times New Roman" panose="02020603050405020304" pitchFamily="18" charset="0"/>
              </a:rPr>
              <a:t>Biodiversity</a:t>
            </a:r>
            <a:r>
              <a:rPr lang="fr-FR" sz="1400" dirty="0">
                <a:latin typeface="Times New Roman" panose="02020603050405020304" pitchFamily="18" charset="0"/>
                <a:ea typeface="Calibri" panose="020F0502020204030204" pitchFamily="34" charset="0"/>
                <a:cs typeface="Times New Roman" panose="02020603050405020304" pitchFamily="18" charset="0"/>
              </a:rPr>
              <a:t> and Multiple </a:t>
            </a:r>
            <a:r>
              <a:rPr lang="fr-FR" sz="1400" dirty="0" err="1">
                <a:latin typeface="Times New Roman" panose="02020603050405020304" pitchFamily="18" charset="0"/>
                <a:ea typeface="Calibri" panose="020F0502020204030204" pitchFamily="34" charset="0"/>
                <a:cs typeface="Times New Roman" panose="02020603050405020304" pitchFamily="18" charset="0"/>
              </a:rPr>
              <a:t>Ecosystem</a:t>
            </a:r>
            <a:r>
              <a:rPr lang="fr-FR" sz="1400" dirty="0">
                <a:latin typeface="Times New Roman" panose="02020603050405020304" pitchFamily="18" charset="0"/>
                <a:ea typeface="Calibri" panose="020F0502020204030204" pitchFamily="34" charset="0"/>
                <a:cs typeface="Times New Roman" panose="02020603050405020304" pitchFamily="18" charset="0"/>
              </a:rPr>
              <a:t> Services in </a:t>
            </a:r>
            <a:r>
              <a:rPr lang="fr-FR" sz="1400" dirty="0" err="1">
                <a:latin typeface="Times New Roman" panose="02020603050405020304" pitchFamily="18" charset="0"/>
                <a:ea typeface="Calibri" panose="020F0502020204030204" pitchFamily="34" charset="0"/>
                <a:cs typeface="Times New Roman" panose="02020603050405020304" pitchFamily="18" charset="0"/>
              </a:rPr>
              <a:t>Bioenergy</a:t>
            </a:r>
            <a:r>
              <a:rPr lang="fr-FR" sz="1400" dirty="0">
                <a:latin typeface="Times New Roman" panose="02020603050405020304" pitchFamily="18" charset="0"/>
                <a:ea typeface="Calibri" panose="020F0502020204030204" pitchFamily="34" charset="0"/>
                <a:cs typeface="Times New Roman" panose="02020603050405020304" pitchFamily="18" charset="0"/>
              </a:rPr>
              <a:t> </a:t>
            </a:r>
            <a:r>
              <a:rPr lang="fr-FR" sz="1400" dirty="0" err="1">
                <a:latin typeface="Times New Roman" panose="02020603050405020304" pitchFamily="18" charset="0"/>
                <a:ea typeface="Calibri" panose="020F0502020204030204" pitchFamily="34" charset="0"/>
                <a:cs typeface="Times New Roman" panose="02020603050405020304" pitchFamily="18" charset="0"/>
              </a:rPr>
              <a:t>Landscapes</a:t>
            </a:r>
            <a:r>
              <a:rPr lang="fr-FR" sz="1400" dirty="0">
                <a:latin typeface="Times New Roman" panose="02020603050405020304" pitchFamily="18" charset="0"/>
                <a:ea typeface="Calibri" panose="020F0502020204030204" pitchFamily="34" charset="0"/>
                <a:cs typeface="Times New Roman" panose="02020603050405020304" pitchFamily="18" charset="0"/>
              </a:rPr>
              <a:t> ». </a:t>
            </a:r>
            <a:r>
              <a:rPr lang="fr-FR" sz="1400" dirty="0" err="1">
                <a:latin typeface="Times New Roman" panose="02020603050405020304" pitchFamily="18" charset="0"/>
                <a:ea typeface="Calibri" panose="020F0502020204030204" pitchFamily="34" charset="0"/>
                <a:cs typeface="Times New Roman" panose="02020603050405020304" pitchFamily="18" charset="0"/>
              </a:rPr>
              <a:t>Proceedings</a:t>
            </a:r>
            <a:r>
              <a:rPr lang="fr-FR" sz="1400" dirty="0">
                <a:latin typeface="Times New Roman" panose="02020603050405020304" pitchFamily="18" charset="0"/>
                <a:ea typeface="Calibri" panose="020F0502020204030204" pitchFamily="34" charset="0"/>
                <a:cs typeface="Times New Roman" panose="02020603050405020304" pitchFamily="18" charset="0"/>
              </a:rPr>
              <a:t> of the National </a:t>
            </a:r>
            <a:r>
              <a:rPr lang="fr-FR" sz="1400" dirty="0" err="1">
                <a:latin typeface="Times New Roman" panose="02020603050405020304" pitchFamily="18" charset="0"/>
                <a:ea typeface="Calibri" panose="020F0502020204030204" pitchFamily="34" charset="0"/>
                <a:cs typeface="Times New Roman" panose="02020603050405020304" pitchFamily="18" charset="0"/>
              </a:rPr>
              <a:t>Academy</a:t>
            </a:r>
            <a:r>
              <a:rPr lang="fr-FR" sz="1400" dirty="0">
                <a:latin typeface="Times New Roman" panose="02020603050405020304" pitchFamily="18" charset="0"/>
                <a:ea typeface="Calibri" panose="020F0502020204030204" pitchFamily="34" charset="0"/>
                <a:cs typeface="Times New Roman" panose="02020603050405020304" pitchFamily="18" charset="0"/>
              </a:rPr>
              <a:t> of Sciences 111 (4): 1652 57. https://doi.org/10.1073/pnas.1309492111.</a:t>
            </a:r>
          </a:p>
          <a:p>
            <a:pPr>
              <a:lnSpc>
                <a:spcPct val="150000"/>
              </a:lnSpc>
              <a:spcAft>
                <a:spcPts val="800"/>
              </a:spcAft>
            </a:pPr>
            <a:r>
              <a:rPr lang="fr-FR" sz="1400" dirty="0">
                <a:latin typeface="Times New Roman" panose="02020603050405020304" pitchFamily="18" charset="0"/>
                <a:ea typeface="Calibri" panose="020F0502020204030204" pitchFamily="34" charset="0"/>
                <a:cs typeface="Times New Roman" panose="02020603050405020304" pitchFamily="18" charset="0"/>
              </a:rPr>
              <a:t>Wyss, E., et M. </a:t>
            </a:r>
            <a:r>
              <a:rPr lang="fr-FR" sz="1400" dirty="0" err="1">
                <a:latin typeface="Times New Roman" panose="02020603050405020304" pitchFamily="18" charset="0"/>
                <a:ea typeface="Calibri" panose="020F0502020204030204" pitchFamily="34" charset="0"/>
                <a:cs typeface="Times New Roman" panose="02020603050405020304" pitchFamily="18" charset="0"/>
              </a:rPr>
              <a:t>Glasstetter</a:t>
            </a:r>
            <a:r>
              <a:rPr lang="fr-FR" sz="1400" dirty="0">
                <a:latin typeface="Times New Roman" panose="02020603050405020304" pitchFamily="18" charset="0"/>
                <a:ea typeface="Calibri" panose="020F0502020204030204" pitchFamily="34" charset="0"/>
                <a:cs typeface="Times New Roman" panose="02020603050405020304" pitchFamily="18" charset="0"/>
              </a:rPr>
              <a:t>. 1992. « Tillage </a:t>
            </a:r>
            <a:r>
              <a:rPr lang="fr-FR" sz="1400" dirty="0" err="1">
                <a:latin typeface="Times New Roman" panose="02020603050405020304" pitchFamily="18" charset="0"/>
                <a:ea typeface="Calibri" panose="020F0502020204030204" pitchFamily="34" charset="0"/>
                <a:cs typeface="Times New Roman" panose="02020603050405020304" pitchFamily="18" charset="0"/>
              </a:rPr>
              <a:t>treatments</a:t>
            </a:r>
            <a:r>
              <a:rPr lang="fr-FR" sz="1400" dirty="0">
                <a:latin typeface="Times New Roman" panose="02020603050405020304" pitchFamily="18" charset="0"/>
                <a:ea typeface="Calibri" panose="020F0502020204030204" pitchFamily="34" charset="0"/>
                <a:cs typeface="Times New Roman" panose="02020603050405020304" pitchFamily="18" charset="0"/>
              </a:rPr>
              <a:t> and </a:t>
            </a:r>
            <a:r>
              <a:rPr lang="fr-FR" sz="1400" dirty="0" err="1">
                <a:latin typeface="Times New Roman" panose="02020603050405020304" pitchFamily="18" charset="0"/>
                <a:ea typeface="Calibri" panose="020F0502020204030204" pitchFamily="34" charset="0"/>
                <a:cs typeface="Times New Roman" panose="02020603050405020304" pitchFamily="18" charset="0"/>
              </a:rPr>
              <a:t>earthworm</a:t>
            </a:r>
            <a:r>
              <a:rPr lang="fr-FR" sz="1400" dirty="0">
                <a:latin typeface="Times New Roman" panose="02020603050405020304" pitchFamily="18" charset="0"/>
                <a:ea typeface="Calibri" panose="020F0502020204030204" pitchFamily="34" charset="0"/>
                <a:cs typeface="Times New Roman" panose="02020603050405020304" pitchFamily="18" charset="0"/>
              </a:rPr>
              <a:t> distribution in a </a:t>
            </a:r>
            <a:r>
              <a:rPr lang="fr-FR" sz="1400" dirty="0" err="1">
                <a:latin typeface="Times New Roman" panose="02020603050405020304" pitchFamily="18" charset="0"/>
                <a:ea typeface="Calibri" panose="020F0502020204030204" pitchFamily="34" charset="0"/>
                <a:cs typeface="Times New Roman" panose="02020603050405020304" pitchFamily="18" charset="0"/>
              </a:rPr>
              <a:t>swiss</a:t>
            </a:r>
            <a:r>
              <a:rPr lang="fr-FR" sz="1400" dirty="0">
                <a:latin typeface="Times New Roman" panose="02020603050405020304" pitchFamily="18" charset="0"/>
                <a:ea typeface="Calibri" panose="020F0502020204030204" pitchFamily="34" charset="0"/>
                <a:cs typeface="Times New Roman" panose="02020603050405020304" pitchFamily="18" charset="0"/>
              </a:rPr>
              <a:t> </a:t>
            </a:r>
            <a:r>
              <a:rPr lang="fr-FR" sz="1400" dirty="0" err="1">
                <a:latin typeface="Times New Roman" panose="02020603050405020304" pitchFamily="18" charset="0"/>
                <a:ea typeface="Calibri" panose="020F0502020204030204" pitchFamily="34" charset="0"/>
                <a:cs typeface="Times New Roman" panose="02020603050405020304" pitchFamily="18" charset="0"/>
              </a:rPr>
              <a:t>experimental</a:t>
            </a:r>
            <a:r>
              <a:rPr lang="fr-FR" sz="1400" dirty="0">
                <a:latin typeface="Times New Roman" panose="02020603050405020304" pitchFamily="18" charset="0"/>
                <a:ea typeface="Calibri" panose="020F0502020204030204" pitchFamily="34" charset="0"/>
                <a:cs typeface="Times New Roman" panose="02020603050405020304" pitchFamily="18" charset="0"/>
              </a:rPr>
              <a:t> corn </a:t>
            </a:r>
            <a:r>
              <a:rPr lang="fr-FR" sz="1400" dirty="0" err="1">
                <a:latin typeface="Times New Roman" panose="02020603050405020304" pitchFamily="18" charset="0"/>
                <a:ea typeface="Calibri" panose="020F0502020204030204" pitchFamily="34" charset="0"/>
                <a:cs typeface="Times New Roman" panose="02020603050405020304" pitchFamily="18" charset="0"/>
              </a:rPr>
              <a:t>field</a:t>
            </a:r>
            <a:r>
              <a:rPr lang="fr-FR" sz="1400" dirty="0">
                <a:latin typeface="Times New Roman" panose="02020603050405020304" pitchFamily="18" charset="0"/>
                <a:ea typeface="Calibri" panose="020F0502020204030204" pitchFamily="34" charset="0"/>
                <a:cs typeface="Times New Roman" panose="02020603050405020304" pitchFamily="18" charset="0"/>
              </a:rPr>
              <a:t> ». </a:t>
            </a:r>
            <a:r>
              <a:rPr lang="fr-FR" sz="1400" i="1" dirty="0" err="1">
                <a:latin typeface="Times New Roman" panose="02020603050405020304" pitchFamily="18" charset="0"/>
                <a:ea typeface="Calibri" panose="020F0502020204030204" pitchFamily="34" charset="0"/>
                <a:cs typeface="Times New Roman" panose="02020603050405020304" pitchFamily="18" charset="0"/>
              </a:rPr>
              <a:t>Soil</a:t>
            </a:r>
            <a:r>
              <a:rPr lang="fr-FR" sz="1400" i="1" dirty="0">
                <a:latin typeface="Times New Roman" panose="02020603050405020304" pitchFamily="18" charset="0"/>
                <a:ea typeface="Calibri" panose="020F0502020204030204" pitchFamily="34" charset="0"/>
                <a:cs typeface="Times New Roman" panose="02020603050405020304" pitchFamily="18" charset="0"/>
              </a:rPr>
              <a:t> </a:t>
            </a:r>
            <a:r>
              <a:rPr lang="fr-FR" sz="1400" i="1" dirty="0" err="1">
                <a:latin typeface="Times New Roman" panose="02020603050405020304" pitchFamily="18" charset="0"/>
                <a:ea typeface="Calibri" panose="020F0502020204030204" pitchFamily="34" charset="0"/>
                <a:cs typeface="Times New Roman" panose="02020603050405020304" pitchFamily="18" charset="0"/>
              </a:rPr>
              <a:t>Biology</a:t>
            </a:r>
            <a:r>
              <a:rPr lang="fr-FR" sz="1400" i="1" dirty="0">
                <a:latin typeface="Times New Roman" panose="02020603050405020304" pitchFamily="18" charset="0"/>
                <a:ea typeface="Calibri" panose="020F0502020204030204" pitchFamily="34" charset="0"/>
                <a:cs typeface="Times New Roman" panose="02020603050405020304" pitchFamily="18" charset="0"/>
              </a:rPr>
              <a:t> and </a:t>
            </a:r>
            <a:r>
              <a:rPr lang="fr-FR" sz="1400" i="1" dirty="0" err="1">
                <a:latin typeface="Times New Roman" panose="02020603050405020304" pitchFamily="18" charset="0"/>
                <a:ea typeface="Calibri" panose="020F0502020204030204" pitchFamily="34" charset="0"/>
                <a:cs typeface="Times New Roman" panose="02020603050405020304" pitchFamily="18" charset="0"/>
              </a:rPr>
              <a:t>Biochemistry</a:t>
            </a:r>
            <a:r>
              <a:rPr lang="fr-FR" sz="1400" dirty="0">
                <a:latin typeface="Times New Roman" panose="02020603050405020304" pitchFamily="18" charset="0"/>
                <a:ea typeface="Calibri" panose="020F0502020204030204" pitchFamily="34" charset="0"/>
                <a:cs typeface="Times New Roman" panose="02020603050405020304" pitchFamily="18" charset="0"/>
              </a:rPr>
              <a:t> 24 (12): 1635</a:t>
            </a:r>
            <a:r>
              <a:rPr lang="fr-FR" sz="1400" dirty="0">
                <a:latin typeface="Cambria Math" panose="02040503050406030204" pitchFamily="18" charset="0"/>
                <a:ea typeface="Calibri" panose="020F0502020204030204" pitchFamily="34" charset="0"/>
                <a:cs typeface="Cambria Math" panose="02040503050406030204" pitchFamily="18" charset="0"/>
              </a:rPr>
              <a:t>‑</a:t>
            </a:r>
            <a:r>
              <a:rPr lang="fr-FR" sz="1400" dirty="0">
                <a:latin typeface="Times New Roman" panose="02020603050405020304" pitchFamily="18" charset="0"/>
                <a:ea typeface="Calibri" panose="020F0502020204030204" pitchFamily="34" charset="0"/>
                <a:cs typeface="Times New Roman" panose="02020603050405020304" pitchFamily="18" charset="0"/>
              </a:rPr>
              <a:t>39. </a:t>
            </a:r>
            <a:r>
              <a:rPr lang="fr-FR" sz="1400" dirty="0">
                <a:latin typeface="Times New Roman" panose="02020603050405020304" pitchFamily="18" charset="0"/>
                <a:ea typeface="Calibri" panose="020F0502020204030204" pitchFamily="34" charset="0"/>
                <a:cs typeface="Times New Roman" panose="02020603050405020304" pitchFamily="18" charset="0"/>
                <a:hlinkClick r:id="rId3"/>
              </a:rPr>
              <a:t>https://doi.org/10.1016/0038-0717(92)90162-Q</a:t>
            </a:r>
            <a:r>
              <a:rPr lang="fr-FR" sz="1400" dirty="0">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spcAft>
                <a:spcPts val="800"/>
              </a:spcAft>
            </a:pPr>
            <a:endParaRPr lang="fr-FR"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fr-FR" sz="1400" b="1" dirty="0"/>
              <a:t>SITOGRAPHIE</a:t>
            </a:r>
            <a:endParaRPr lang="fr-FR" sz="1400" dirty="0"/>
          </a:p>
          <a:p>
            <a:r>
              <a:rPr lang="fr-FR" sz="1400" u="sng" dirty="0">
                <a:hlinkClick r:id="rId4"/>
              </a:rPr>
              <a:t>https://agriculture.gouv.fr/le-reseau-dephy-quest-ce-que-cest</a:t>
            </a:r>
            <a:r>
              <a:rPr lang="fr-FR" sz="1400" dirty="0"/>
              <a:t> </a:t>
            </a:r>
          </a:p>
          <a:p>
            <a:r>
              <a:rPr lang="fr-FR" sz="1400" u="sng" dirty="0">
                <a:hlinkClick r:id="rId5"/>
              </a:rPr>
              <a:t>https://fr.wikipedia.org/wiki/Accords_de_Grenelle</a:t>
            </a:r>
            <a:r>
              <a:rPr lang="fr-FR" sz="1400" dirty="0"/>
              <a:t> </a:t>
            </a:r>
          </a:p>
          <a:p>
            <a:r>
              <a:rPr lang="fr-FR" sz="1400" u="sng" dirty="0">
                <a:hlinkClick r:id="rId6"/>
              </a:rPr>
              <a:t>http://www.vie-publique.fr/actualite/dossier/grenelle-an/grenelle-environnement-an-apres.html</a:t>
            </a:r>
            <a:r>
              <a:rPr lang="fr-FR" sz="1400" dirty="0"/>
              <a:t> </a:t>
            </a:r>
          </a:p>
          <a:p>
            <a:r>
              <a:rPr lang="fr-FR" sz="1400" u="sng" dirty="0">
                <a:hlinkClick r:id="rId6"/>
              </a:rPr>
              <a:t>http://www.vie-publique.fr/actualite/dossier/grenelle-an/grenelle-environnement-an-apres.html</a:t>
            </a:r>
            <a:r>
              <a:rPr lang="fr-FR" sz="1400" dirty="0"/>
              <a:t> </a:t>
            </a:r>
          </a:p>
          <a:p>
            <a:r>
              <a:rPr lang="fr-FR" sz="1400" u="sng" dirty="0">
                <a:hlinkClick r:id="rId7"/>
              </a:rPr>
              <a:t>https://chlorofil.fr/diplomes/certifs-reglementes/certiphyto</a:t>
            </a:r>
            <a:r>
              <a:rPr lang="fr-FR" sz="1400" dirty="0"/>
              <a:t> </a:t>
            </a:r>
          </a:p>
          <a:p>
            <a:r>
              <a:rPr lang="fr-FR" sz="1400" u="sng" dirty="0">
                <a:hlinkClick r:id="rId8"/>
              </a:rPr>
              <a:t>https://agriculture.gouv.fr/ecophyto</a:t>
            </a:r>
            <a:r>
              <a:rPr lang="fr-FR" sz="1400" dirty="0"/>
              <a:t> </a:t>
            </a:r>
          </a:p>
          <a:p>
            <a:r>
              <a:rPr lang="fr-FR" sz="1400" u="sng" dirty="0">
                <a:hlinkClick r:id="rId9"/>
              </a:rPr>
              <a:t>https://agriculture.gouv.fr/sites/minagri/files/151022_ecophyto.pdf</a:t>
            </a:r>
            <a:r>
              <a:rPr lang="fr-FR" sz="1400" dirty="0"/>
              <a:t> </a:t>
            </a:r>
          </a:p>
          <a:p>
            <a:r>
              <a:rPr lang="fr-FR" sz="1400" u="sng" dirty="0">
                <a:hlinkClick r:id="rId10"/>
              </a:rPr>
              <a:t>http://www.ecophytopic.fr/sites/default/files/20160120_ReferentielDEPHY_v20final.pdf</a:t>
            </a:r>
            <a:r>
              <a:rPr lang="fr-FR" sz="1400" dirty="0"/>
              <a:t> </a:t>
            </a:r>
          </a:p>
          <a:p>
            <a:r>
              <a:rPr lang="fr-FR" sz="1400" u="sng" dirty="0">
                <a:hlinkClick r:id="rId11"/>
              </a:rPr>
              <a:t>https://agriculture.gouv.fr/indicateur-de-frequence-de-traitements-phytosanitaires-ift</a:t>
            </a:r>
            <a:r>
              <a:rPr lang="fr-FR" sz="1400" dirty="0"/>
              <a:t> </a:t>
            </a:r>
          </a:p>
          <a:p>
            <a:r>
              <a:rPr lang="fr-FR" sz="1400" u="sng" dirty="0">
                <a:hlinkClick r:id="rId12"/>
              </a:rPr>
              <a:t>https://www.agencebio.org/vos-outils/les-chiffres-cles/</a:t>
            </a:r>
            <a:r>
              <a:rPr lang="fr-FR" sz="1400" dirty="0"/>
              <a:t> </a:t>
            </a:r>
          </a:p>
          <a:p>
            <a:r>
              <a:rPr lang="fr-FR" sz="1400" u="sng" dirty="0">
                <a:hlinkClick r:id="rId13"/>
              </a:rPr>
              <a:t>https://www.supagro.fr/ress-pepites/Opale/ServicesEco/co/ServicesEcosystemique.html</a:t>
            </a:r>
            <a:r>
              <a:rPr lang="fr-FR" sz="1400" dirty="0"/>
              <a:t> </a:t>
            </a:r>
          </a:p>
          <a:p>
            <a:r>
              <a:rPr lang="fr-FR" sz="1400" u="sng" dirty="0">
                <a:hlinkClick r:id="rId14"/>
              </a:rPr>
              <a:t>https://ecobiosoil.univ-rennes1.fr/e107_files/downloads/OPVT_Mieux_connaitre_les_VDT.pdf</a:t>
            </a:r>
            <a:r>
              <a:rPr lang="fr-FR" sz="1400" dirty="0"/>
              <a:t> </a:t>
            </a:r>
          </a:p>
          <a:p>
            <a:r>
              <a:rPr lang="fr-FR" sz="1400" u="sng" dirty="0">
                <a:hlinkClick r:id="rId15"/>
              </a:rPr>
              <a:t>http://www.fao.org/ag/fr/magazine/faogapfr.pdf</a:t>
            </a:r>
            <a:r>
              <a:rPr lang="fr-FR" sz="1400" dirty="0"/>
              <a:t> </a:t>
            </a:r>
          </a:p>
        </p:txBody>
      </p:sp>
    </p:spTree>
    <p:extLst>
      <p:ext uri="{BB962C8B-B14F-4D97-AF65-F5344CB8AC3E}">
        <p14:creationId xmlns:p14="http://schemas.microsoft.com/office/powerpoint/2010/main" val="11943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48236" y="2115469"/>
            <a:ext cx="5928360" cy="689952"/>
          </a:xfrm>
        </p:spPr>
        <p:txBody>
          <a:bodyPr>
            <a:normAutofit fontScale="90000"/>
          </a:bodyPr>
          <a:lstStyle/>
          <a:p>
            <a:r>
              <a:rPr lang="fr-FR" dirty="0"/>
              <a:t>Merci de votre écoute !</a:t>
            </a:r>
          </a:p>
        </p:txBody>
      </p:sp>
      <p:sp>
        <p:nvSpPr>
          <p:cNvPr id="4" name="Espace réservé du numéro de diapositive 3"/>
          <p:cNvSpPr>
            <a:spLocks noGrp="1"/>
          </p:cNvSpPr>
          <p:nvPr>
            <p:ph type="sldNum" sz="quarter" idx="12"/>
          </p:nvPr>
        </p:nvSpPr>
        <p:spPr/>
        <p:txBody>
          <a:bodyPr/>
          <a:lstStyle/>
          <a:p>
            <a:fld id="{E8E963B7-37A0-4AC9-95FB-AD85C5B13107}" type="slidenum">
              <a:rPr lang="fr-FR" smtClean="0"/>
              <a:t>22</a:t>
            </a:fld>
            <a:endParaRPr lang="fr-FR"/>
          </a:p>
        </p:txBody>
      </p:sp>
      <p:pic>
        <p:nvPicPr>
          <p:cNvPr id="5" name="Image 4"/>
          <p:cNvPicPr>
            <a:picLocks noChangeAspect="1"/>
          </p:cNvPicPr>
          <p:nvPr/>
        </p:nvPicPr>
        <p:blipFill rotWithShape="1">
          <a:blip r:embed="rId3"/>
          <a:srcRect b="9238"/>
          <a:stretch/>
        </p:blipFill>
        <p:spPr>
          <a:xfrm>
            <a:off x="4114801" y="2987433"/>
            <a:ext cx="3008312" cy="2295767"/>
          </a:xfrm>
          <a:prstGeom prst="rect">
            <a:avLst/>
          </a:prstGeom>
        </p:spPr>
      </p:pic>
      <p:sp>
        <p:nvSpPr>
          <p:cNvPr id="6" name="ZoneTexte 5"/>
          <p:cNvSpPr txBox="1"/>
          <p:nvPr/>
        </p:nvSpPr>
        <p:spPr>
          <a:xfrm>
            <a:off x="6312416" y="5188213"/>
            <a:ext cx="1193800" cy="276999"/>
          </a:xfrm>
          <a:prstGeom prst="rect">
            <a:avLst/>
          </a:prstGeom>
          <a:noFill/>
        </p:spPr>
        <p:txBody>
          <a:bodyPr wrap="square" rtlCol="0">
            <a:spAutoFit/>
          </a:bodyPr>
          <a:lstStyle/>
          <a:p>
            <a:r>
              <a:rPr lang="fr-FR" sz="1200" dirty="0" err="1"/>
              <a:t>Dreastime</a:t>
            </a:r>
            <a:endParaRPr lang="fr-FR" sz="1200" dirty="0"/>
          </a:p>
        </p:txBody>
      </p:sp>
    </p:spTree>
    <p:extLst>
      <p:ext uri="{BB962C8B-B14F-4D97-AF65-F5344CB8AC3E}">
        <p14:creationId xmlns:p14="http://schemas.microsoft.com/office/powerpoint/2010/main" val="23041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985782" y="1295704"/>
            <a:ext cx="9982870" cy="1391268"/>
          </a:xfrm>
        </p:spPr>
        <p:txBody>
          <a:bodyPr>
            <a:noAutofit/>
          </a:bodyPr>
          <a:lstStyle/>
          <a:p>
            <a:pPr algn="ctr">
              <a:lnSpc>
                <a:spcPct val="150000"/>
              </a:lnSpc>
            </a:pPr>
            <a:r>
              <a:rPr lang="fr-FR" sz="2800" b="1" dirty="0">
                <a:solidFill>
                  <a:schemeClr val="tx1"/>
                </a:solidFill>
              </a:rPr>
              <a:t>Étude des effets des pratiques agricoles sur les communautés lombriciennes dans les réseaux DEPHY Bretagne et Centre</a:t>
            </a:r>
          </a:p>
        </p:txBody>
      </p:sp>
      <p:sp>
        <p:nvSpPr>
          <p:cNvPr id="4" name="Rectangle 3"/>
          <p:cNvSpPr/>
          <p:nvPr/>
        </p:nvSpPr>
        <p:spPr>
          <a:xfrm>
            <a:off x="5977217" y="3244334"/>
            <a:ext cx="237566" cy="369332"/>
          </a:xfrm>
          <a:prstGeom prst="rect">
            <a:avLst/>
          </a:prstGeom>
        </p:spPr>
        <p:txBody>
          <a:bodyPr wrap="none">
            <a:spAutoFit/>
          </a:bodyPr>
          <a:lstStyle/>
          <a:p>
            <a:r>
              <a:rPr lang="fr-FR" b="0" dirty="0">
                <a:effectLst/>
              </a:rPr>
              <a:t> </a:t>
            </a:r>
            <a:endParaRPr lang="fr-FR" dirty="0"/>
          </a:p>
        </p:txBody>
      </p:sp>
      <p:sp>
        <p:nvSpPr>
          <p:cNvPr id="7" name="Rectangle 6"/>
          <p:cNvSpPr/>
          <p:nvPr/>
        </p:nvSpPr>
        <p:spPr>
          <a:xfrm>
            <a:off x="5977217" y="3244334"/>
            <a:ext cx="237566" cy="369332"/>
          </a:xfrm>
          <a:prstGeom prst="rect">
            <a:avLst/>
          </a:prstGeom>
        </p:spPr>
        <p:txBody>
          <a:bodyPr wrap="none">
            <a:spAutoFit/>
          </a:bodyPr>
          <a:lstStyle/>
          <a:p>
            <a:r>
              <a:rPr lang="fr-FR" b="0" dirty="0">
                <a:effectLst/>
              </a:rPr>
              <a:t> </a:t>
            </a:r>
            <a:endParaRPr lang="fr-FR" dirty="0"/>
          </a:p>
        </p:txBody>
      </p:sp>
      <p:sp>
        <p:nvSpPr>
          <p:cNvPr id="12" name="Rectangle 11"/>
          <p:cNvSpPr/>
          <p:nvPr/>
        </p:nvSpPr>
        <p:spPr>
          <a:xfrm>
            <a:off x="7495656" y="5927921"/>
            <a:ext cx="4142425" cy="1200329"/>
          </a:xfrm>
          <a:prstGeom prst="rect">
            <a:avLst/>
          </a:prstGeom>
        </p:spPr>
        <p:txBody>
          <a:bodyPr wrap="square">
            <a:spAutoFit/>
          </a:bodyPr>
          <a:lstStyle/>
          <a:p>
            <a:pPr algn="ctr"/>
            <a:r>
              <a:rPr lang="fr-FR" dirty="0"/>
              <a:t>LICENCE PROFESSIONNELLE </a:t>
            </a:r>
          </a:p>
          <a:p>
            <a:pPr algn="ctr"/>
            <a:r>
              <a:rPr lang="fr-FR" dirty="0"/>
              <a:t>PARTAGER </a:t>
            </a:r>
          </a:p>
          <a:p>
            <a:pPr algn="ctr"/>
            <a:r>
              <a:rPr lang="fr-FR" dirty="0"/>
              <a:t>Les métiers de l’Agro-Ecologie</a:t>
            </a:r>
          </a:p>
          <a:p>
            <a:pPr algn="ctr"/>
            <a:endParaRPr lang="fr-FR" b="0" i="0" u="none" strike="noStrike" dirty="0">
              <a:solidFill>
                <a:srgbClr val="000000"/>
              </a:solidFill>
              <a:effectLst/>
              <a:latin typeface="Calibri" panose="020F0502020204030204" pitchFamily="34" charset="0"/>
            </a:endParaRPr>
          </a:p>
        </p:txBody>
      </p:sp>
      <p:sp>
        <p:nvSpPr>
          <p:cNvPr id="11" name="Rectangle 10"/>
          <p:cNvSpPr/>
          <p:nvPr/>
        </p:nvSpPr>
        <p:spPr>
          <a:xfrm>
            <a:off x="155952" y="4983259"/>
            <a:ext cx="5389873" cy="369332"/>
          </a:xfrm>
          <a:prstGeom prst="rect">
            <a:avLst/>
          </a:prstGeom>
        </p:spPr>
        <p:txBody>
          <a:bodyPr wrap="none">
            <a:spAutoFit/>
          </a:bodyPr>
          <a:lstStyle/>
          <a:p>
            <a:r>
              <a:rPr lang="fr-FR" b="1" u="sng" dirty="0"/>
              <a:t>Maîtres de stage: </a:t>
            </a:r>
            <a:r>
              <a:rPr lang="fr-FR" i="1" dirty="0"/>
              <a:t> Kevin HOEFFNER et  Daniel CLUZEAU </a:t>
            </a:r>
            <a:endParaRPr lang="fr-FR" dirty="0"/>
          </a:p>
        </p:txBody>
      </p:sp>
      <p:sp>
        <p:nvSpPr>
          <p:cNvPr id="13" name="Rectangle 12"/>
          <p:cNvSpPr/>
          <p:nvPr/>
        </p:nvSpPr>
        <p:spPr>
          <a:xfrm>
            <a:off x="155952" y="5270479"/>
            <a:ext cx="4362092" cy="369332"/>
          </a:xfrm>
          <a:prstGeom prst="rect">
            <a:avLst/>
          </a:prstGeom>
        </p:spPr>
        <p:txBody>
          <a:bodyPr wrap="none">
            <a:spAutoFit/>
          </a:bodyPr>
          <a:lstStyle/>
          <a:p>
            <a:r>
              <a:rPr lang="fr-FR" b="1" u="sng" dirty="0"/>
              <a:t>Supervision technique: </a:t>
            </a:r>
            <a:r>
              <a:rPr lang="fr-FR" i="1" dirty="0"/>
              <a:t>Lola MORAND</a:t>
            </a:r>
            <a:endParaRPr lang="fr-FR" dirty="0"/>
          </a:p>
        </p:txBody>
      </p:sp>
      <p:grpSp>
        <p:nvGrpSpPr>
          <p:cNvPr id="10" name="Groupe 26"/>
          <p:cNvGrpSpPr>
            <a:grpSpLocks noChangeAspect="1"/>
          </p:cNvGrpSpPr>
          <p:nvPr/>
        </p:nvGrpSpPr>
        <p:grpSpPr bwMode="auto">
          <a:xfrm>
            <a:off x="644701" y="162522"/>
            <a:ext cx="10897535" cy="1134875"/>
            <a:chOff x="-245741" y="-4195"/>
            <a:chExt cx="7105012" cy="1079052"/>
          </a:xfrm>
        </p:grpSpPr>
        <p:pic>
          <p:nvPicPr>
            <p:cNvPr id="2051" name="Image 4" descr="Une image contenant objet, alimentation, horloge, grand&#10;&#10;Description générée automatiqu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1" y="170201"/>
              <a:ext cx="3537783" cy="59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Image 10" descr="Une image contenant dessin&#10;&#10;Description générée automatiqu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4448" y="-4195"/>
              <a:ext cx="1363451" cy="107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e 4"/>
            <p:cNvGrpSpPr>
              <a:grpSpLocks/>
            </p:cNvGrpSpPr>
            <p:nvPr/>
          </p:nvGrpSpPr>
          <p:grpSpPr bwMode="auto">
            <a:xfrm>
              <a:off x="3371850" y="0"/>
              <a:ext cx="1637730" cy="851243"/>
              <a:chOff x="0" y="-142875"/>
              <a:chExt cx="1637730" cy="851243"/>
            </a:xfrm>
          </p:grpSpPr>
          <p:sp>
            <p:nvSpPr>
              <p:cNvPr id="15" name="Zone de texte 7"/>
              <p:cNvSpPr txBox="1">
                <a:spLocks noChangeArrowheads="1"/>
              </p:cNvSpPr>
              <p:nvPr/>
            </p:nvSpPr>
            <p:spPr bwMode="auto">
              <a:xfrm>
                <a:off x="220410" y="289272"/>
                <a:ext cx="1417320" cy="41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fr-FR" altLang="fr-FR" sz="900" b="1" i="1" u="none" strike="noStrike" cap="none" normalizeH="0" baseline="0" dirty="0">
                    <a:ln>
                      <a:noFill/>
                    </a:ln>
                    <a:solidFill>
                      <a:schemeClr val="tx1"/>
                    </a:solidFill>
                    <a:effectLst/>
                    <a:latin typeface="Candara" panose="020E0502030303020204" pitchFamily="34" charset="0"/>
                  </a:rPr>
                  <a:t>U. F. R.</a:t>
                </a:r>
              </a:p>
              <a:p>
                <a:pPr marL="0" marR="0" lvl="0" indent="0" algn="ctr" defTabSz="914400" rtl="0" eaLnBrk="0" fontAlgn="base" latinLnBrk="0" hangingPunct="0">
                  <a:lnSpc>
                    <a:spcPct val="100000"/>
                  </a:lnSpc>
                  <a:spcBef>
                    <a:spcPct val="0"/>
                  </a:spcBef>
                  <a:spcAft>
                    <a:spcPts val="800"/>
                  </a:spcAft>
                  <a:buClrTx/>
                  <a:buSzTx/>
                  <a:buFontTx/>
                  <a:buNone/>
                  <a:tabLst/>
                </a:pPr>
                <a:r>
                  <a:rPr kumimoji="0" lang="fr-FR" altLang="fr-FR" sz="900" b="1" i="1" u="none" strike="noStrike" cap="none" normalizeH="0" baseline="0" dirty="0">
                    <a:ln>
                      <a:noFill/>
                    </a:ln>
                    <a:solidFill>
                      <a:schemeClr val="tx1"/>
                    </a:solidFill>
                    <a:effectLst/>
                    <a:latin typeface="Candara" panose="020E0502030303020204" pitchFamily="34" charset="0"/>
                  </a:rPr>
                  <a:t>Sciences de la Vie</a:t>
                </a:r>
              </a:p>
              <a:p>
                <a:pPr marL="0" marR="0" lvl="0" indent="0" algn="ctr" defTabSz="914400" rtl="0" eaLnBrk="0" fontAlgn="base" latinLnBrk="0" hangingPunct="0">
                  <a:lnSpc>
                    <a:spcPct val="100000"/>
                  </a:lnSpc>
                  <a:spcBef>
                    <a:spcPct val="0"/>
                  </a:spcBef>
                  <a:spcAft>
                    <a:spcPts val="800"/>
                  </a:spcAft>
                  <a:buClrTx/>
                  <a:buSzTx/>
                  <a:buFontTx/>
                  <a:buNone/>
                  <a:tabLst/>
                </a:pPr>
                <a:r>
                  <a:rPr kumimoji="0" lang="fr-FR" altLang="fr-FR" sz="900" b="1" i="1" u="none" strike="noStrike" cap="none" normalizeH="0" baseline="0" dirty="0">
                    <a:ln>
                      <a:noFill/>
                    </a:ln>
                    <a:solidFill>
                      <a:schemeClr val="tx1"/>
                    </a:solidFill>
                    <a:effectLst/>
                    <a:latin typeface="Candara" panose="020E0502030303020204" pitchFamily="34" charset="0"/>
                  </a:rPr>
                  <a:t>Et de l’Environnement</a:t>
                </a:r>
                <a:endParaRPr kumimoji="0" lang="fr-FR" altLang="fr-FR" sz="1100" b="0" i="0" u="none" strike="noStrike" cap="none" normalizeH="0" baseline="0" dirty="0">
                  <a:ln>
                    <a:noFill/>
                  </a:ln>
                  <a:solidFill>
                    <a:schemeClr val="tx1"/>
                  </a:solidFill>
                  <a:effectLst/>
                  <a:latin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55" name="Imag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2875"/>
                <a:ext cx="790184" cy="511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2056" name="Imag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7900" y="-4195"/>
              <a:ext cx="801371" cy="96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ZoneTexte 4"/>
          <p:cNvSpPr txBox="1"/>
          <p:nvPr/>
        </p:nvSpPr>
        <p:spPr>
          <a:xfrm>
            <a:off x="4347168" y="4207875"/>
            <a:ext cx="5219700" cy="523220"/>
          </a:xfrm>
          <a:prstGeom prst="rect">
            <a:avLst/>
          </a:prstGeom>
          <a:noFill/>
        </p:spPr>
        <p:txBody>
          <a:bodyPr wrap="square" rtlCol="0">
            <a:spAutoFit/>
          </a:bodyPr>
          <a:lstStyle/>
          <a:p>
            <a:r>
              <a:rPr lang="fr-FR" sz="2800" b="1" dirty="0"/>
              <a:t>Abdourahmane DIALLO</a:t>
            </a:r>
          </a:p>
        </p:txBody>
      </p:sp>
      <p:pic>
        <p:nvPicPr>
          <p:cNvPr id="6" name="Image 5"/>
          <p:cNvPicPr>
            <a:picLocks noChangeAspect="1"/>
          </p:cNvPicPr>
          <p:nvPr/>
        </p:nvPicPr>
        <p:blipFill>
          <a:blip r:embed="rId7"/>
          <a:stretch>
            <a:fillRect/>
          </a:stretch>
        </p:blipFill>
        <p:spPr>
          <a:xfrm>
            <a:off x="308352" y="2673788"/>
            <a:ext cx="11570235" cy="1510424"/>
          </a:xfrm>
          <a:prstGeom prst="rect">
            <a:avLst/>
          </a:prstGeom>
        </p:spPr>
      </p:pic>
      <p:sp>
        <p:nvSpPr>
          <p:cNvPr id="2" name="Espace réservé du numéro de diapositive 1"/>
          <p:cNvSpPr>
            <a:spLocks noGrp="1"/>
          </p:cNvSpPr>
          <p:nvPr>
            <p:ph type="sldNum" sz="quarter" idx="12"/>
          </p:nvPr>
        </p:nvSpPr>
        <p:spPr/>
        <p:txBody>
          <a:bodyPr/>
          <a:lstStyle/>
          <a:p>
            <a:fld id="{E8E963B7-37A0-4AC9-95FB-AD85C5B13107}" type="slidenum">
              <a:rPr lang="fr-FR" smtClean="0"/>
              <a:t>23</a:t>
            </a:fld>
            <a:endParaRPr lang="fr-FR"/>
          </a:p>
        </p:txBody>
      </p:sp>
      <p:sp>
        <p:nvSpPr>
          <p:cNvPr id="8" name="Rectangle 7"/>
          <p:cNvSpPr/>
          <p:nvPr/>
        </p:nvSpPr>
        <p:spPr>
          <a:xfrm>
            <a:off x="6934200" y="4941709"/>
            <a:ext cx="6096000" cy="410882"/>
          </a:xfrm>
          <a:prstGeom prst="rect">
            <a:avLst/>
          </a:prstGeom>
        </p:spPr>
        <p:txBody>
          <a:bodyPr>
            <a:spAutoFit/>
          </a:bodyPr>
          <a:lstStyle/>
          <a:p>
            <a:pPr algn="ctr">
              <a:lnSpc>
                <a:spcPct val="115000"/>
              </a:lnSpc>
              <a:spcAft>
                <a:spcPts val="800"/>
              </a:spcAft>
              <a:tabLst>
                <a:tab pos="2600325" algn="l"/>
              </a:tabLst>
            </a:pPr>
            <a:r>
              <a:rPr lang="fr-FR" b="1" dirty="0">
                <a:ea typeface="Calibri" panose="020F0502020204030204" pitchFamily="34" charset="0"/>
                <a:cs typeface="Times New Roman" panose="02020603050405020304" pitchFamily="18" charset="0"/>
              </a:rPr>
              <a:t>Correspondant universitaire:</a:t>
            </a:r>
            <a:r>
              <a:rPr lang="fr-FR" dirty="0">
                <a:ea typeface="Calibri" panose="020F0502020204030204" pitchFamily="34" charset="0"/>
                <a:cs typeface="Times New Roman" panose="02020603050405020304" pitchFamily="18" charset="0"/>
              </a:rPr>
              <a:t> </a:t>
            </a:r>
            <a:r>
              <a:rPr lang="fr-FR" dirty="0" err="1">
                <a:solidFill>
                  <a:srgbClr val="000000"/>
                </a:solidFill>
                <a:ea typeface="Calibri" panose="020F0502020204030204" pitchFamily="34" charset="0"/>
              </a:rPr>
              <a:t>Guénola</a:t>
            </a:r>
            <a:r>
              <a:rPr lang="fr-FR" dirty="0">
                <a:solidFill>
                  <a:srgbClr val="000000"/>
                </a:solidFill>
                <a:ea typeface="Calibri" panose="020F0502020204030204" pitchFamily="34" charset="0"/>
              </a:rPr>
              <a:t> PERES</a:t>
            </a:r>
            <a:endParaRPr lang="fr-FR" dirty="0"/>
          </a:p>
        </p:txBody>
      </p:sp>
      <p:sp>
        <p:nvSpPr>
          <p:cNvPr id="9" name="Rectangle 8"/>
          <p:cNvSpPr/>
          <p:nvPr/>
        </p:nvSpPr>
        <p:spPr>
          <a:xfrm>
            <a:off x="309794" y="5888091"/>
            <a:ext cx="7589606" cy="790473"/>
          </a:xfrm>
          <a:prstGeom prst="rect">
            <a:avLst/>
          </a:prstGeom>
        </p:spPr>
        <p:txBody>
          <a:bodyPr wrap="square">
            <a:spAutoFit/>
          </a:bodyPr>
          <a:lstStyle/>
          <a:p>
            <a:pPr>
              <a:lnSpc>
                <a:spcPct val="115000"/>
              </a:lnSpc>
              <a:spcAft>
                <a:spcPts val="800"/>
              </a:spcAft>
              <a:tabLst>
                <a:tab pos="2600325" algn="l"/>
              </a:tabLst>
            </a:pPr>
            <a:r>
              <a:rPr lang="fr-FR" b="1" dirty="0">
                <a:latin typeface="Times New Roman" panose="02020603050405020304" pitchFamily="18" charset="0"/>
                <a:ea typeface="Calibri" panose="020F0502020204030204" pitchFamily="34" charset="0"/>
                <a:cs typeface="Times New Roman" panose="02020603050405020304" pitchFamily="18" charset="0"/>
              </a:rPr>
              <a:t>Structure d’accueil: </a:t>
            </a:r>
            <a:r>
              <a:rPr lang="fr-FR" dirty="0">
                <a:latin typeface="Times New Roman" panose="02020603050405020304" pitchFamily="18" charset="0"/>
                <a:ea typeface="Calibri" panose="020F0502020204030204" pitchFamily="34" charset="0"/>
              </a:rPr>
              <a:t>UMR 6553 ECOBIO 	           	</a:t>
            </a:r>
          </a:p>
          <a:p>
            <a:pPr>
              <a:spcAft>
                <a:spcPts val="800"/>
              </a:spcAft>
              <a:tabLst>
                <a:tab pos="2600325" algn="l"/>
              </a:tabLst>
            </a:pPr>
            <a:r>
              <a:rPr lang="fr-FR" dirty="0">
                <a:latin typeface="Times New Roman" panose="02020603050405020304" pitchFamily="18" charset="0"/>
                <a:ea typeface="Calibri" panose="020F0502020204030204" pitchFamily="34" charset="0"/>
              </a:rPr>
              <a:t>                              (Université de Rennes1 et CNRS)</a:t>
            </a:r>
            <a:endParaRPr lang="fr-FR" dirty="0"/>
          </a:p>
        </p:txBody>
      </p:sp>
    </p:spTree>
    <p:extLst>
      <p:ext uri="{BB962C8B-B14F-4D97-AF65-F5344CB8AC3E}">
        <p14:creationId xmlns:p14="http://schemas.microsoft.com/office/powerpoint/2010/main" val="4129826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7876" y="158480"/>
            <a:ext cx="10515600" cy="1013509"/>
          </a:xfrm>
        </p:spPr>
        <p:txBody>
          <a:bodyPr/>
          <a:lstStyle/>
          <a:p>
            <a:r>
              <a:rPr lang="fr-FR" dirty="0"/>
              <a:t>Annexe I</a:t>
            </a:r>
          </a:p>
        </p:txBody>
      </p:sp>
      <p:graphicFrame>
        <p:nvGraphicFramePr>
          <p:cNvPr id="5" name="Espace réservé du contenu 4"/>
          <p:cNvGraphicFramePr>
            <a:graphicFrameLocks noGrp="1"/>
          </p:cNvGraphicFramePr>
          <p:nvPr>
            <p:ph idx="1"/>
            <p:extLst>
              <p:ext uri="{D42A27DB-BD31-4B8C-83A1-F6EECF244321}">
                <p14:modId xmlns:p14="http://schemas.microsoft.com/office/powerpoint/2010/main" val="568640562"/>
              </p:ext>
            </p:extLst>
          </p:nvPr>
        </p:nvGraphicFramePr>
        <p:xfrm>
          <a:off x="379825" y="1431339"/>
          <a:ext cx="10973975" cy="4665661"/>
        </p:xfrm>
        <a:graphic>
          <a:graphicData uri="http://schemas.openxmlformats.org/drawingml/2006/table">
            <a:tbl>
              <a:tblPr firstRow="1" firstCol="1" bandRow="1">
                <a:tableStyleId>{5940675A-B579-460E-94D1-54222C63F5DA}</a:tableStyleId>
              </a:tblPr>
              <a:tblGrid>
                <a:gridCol w="1936310">
                  <a:extLst>
                    <a:ext uri="{9D8B030D-6E8A-4147-A177-3AD203B41FA5}">
                      <a16:colId xmlns:a16="http://schemas.microsoft.com/office/drawing/2014/main" val="20000"/>
                    </a:ext>
                  </a:extLst>
                </a:gridCol>
                <a:gridCol w="1287761">
                  <a:extLst>
                    <a:ext uri="{9D8B030D-6E8A-4147-A177-3AD203B41FA5}">
                      <a16:colId xmlns:a16="http://schemas.microsoft.com/office/drawing/2014/main" val="20001"/>
                    </a:ext>
                  </a:extLst>
                </a:gridCol>
                <a:gridCol w="831681">
                  <a:extLst>
                    <a:ext uri="{9D8B030D-6E8A-4147-A177-3AD203B41FA5}">
                      <a16:colId xmlns:a16="http://schemas.microsoft.com/office/drawing/2014/main" val="20002"/>
                    </a:ext>
                  </a:extLst>
                </a:gridCol>
                <a:gridCol w="831681">
                  <a:extLst>
                    <a:ext uri="{9D8B030D-6E8A-4147-A177-3AD203B41FA5}">
                      <a16:colId xmlns:a16="http://schemas.microsoft.com/office/drawing/2014/main" val="20003"/>
                    </a:ext>
                  </a:extLst>
                </a:gridCol>
                <a:gridCol w="767524">
                  <a:extLst>
                    <a:ext uri="{9D8B030D-6E8A-4147-A177-3AD203B41FA5}">
                      <a16:colId xmlns:a16="http://schemas.microsoft.com/office/drawing/2014/main" val="20004"/>
                    </a:ext>
                  </a:extLst>
                </a:gridCol>
                <a:gridCol w="767524">
                  <a:extLst>
                    <a:ext uri="{9D8B030D-6E8A-4147-A177-3AD203B41FA5}">
                      <a16:colId xmlns:a16="http://schemas.microsoft.com/office/drawing/2014/main" val="20005"/>
                    </a:ext>
                  </a:extLst>
                </a:gridCol>
                <a:gridCol w="1288927">
                  <a:extLst>
                    <a:ext uri="{9D8B030D-6E8A-4147-A177-3AD203B41FA5}">
                      <a16:colId xmlns:a16="http://schemas.microsoft.com/office/drawing/2014/main" val="20006"/>
                    </a:ext>
                  </a:extLst>
                </a:gridCol>
                <a:gridCol w="831681">
                  <a:extLst>
                    <a:ext uri="{9D8B030D-6E8A-4147-A177-3AD203B41FA5}">
                      <a16:colId xmlns:a16="http://schemas.microsoft.com/office/drawing/2014/main" val="20007"/>
                    </a:ext>
                  </a:extLst>
                </a:gridCol>
                <a:gridCol w="831681">
                  <a:extLst>
                    <a:ext uri="{9D8B030D-6E8A-4147-A177-3AD203B41FA5}">
                      <a16:colId xmlns:a16="http://schemas.microsoft.com/office/drawing/2014/main" val="20008"/>
                    </a:ext>
                  </a:extLst>
                </a:gridCol>
                <a:gridCol w="831681">
                  <a:extLst>
                    <a:ext uri="{9D8B030D-6E8A-4147-A177-3AD203B41FA5}">
                      <a16:colId xmlns:a16="http://schemas.microsoft.com/office/drawing/2014/main" val="20009"/>
                    </a:ext>
                  </a:extLst>
                </a:gridCol>
                <a:gridCol w="767524">
                  <a:extLst>
                    <a:ext uri="{9D8B030D-6E8A-4147-A177-3AD203B41FA5}">
                      <a16:colId xmlns:a16="http://schemas.microsoft.com/office/drawing/2014/main" val="20010"/>
                    </a:ext>
                  </a:extLst>
                </a:gridCol>
              </a:tblGrid>
              <a:tr h="1155759">
                <a:tc>
                  <a:txBody>
                    <a:bodyPr/>
                    <a:lstStyle/>
                    <a:p>
                      <a:pPr algn="just">
                        <a:lnSpc>
                          <a:spcPct val="150000"/>
                        </a:lnSpc>
                        <a:spcAft>
                          <a:spcPts val="0"/>
                        </a:spcAft>
                        <a:tabLst>
                          <a:tab pos="2600325" algn="l"/>
                        </a:tabLst>
                      </a:pPr>
                      <a:r>
                        <a:rPr lang="fr-FR" sz="1800" dirty="0">
                          <a:effectLst/>
                        </a:rPr>
                        <a:t>Station météorologique</a:t>
                      </a: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gridSpan="5">
                  <a:txBody>
                    <a:bodyPr/>
                    <a:lstStyle/>
                    <a:p>
                      <a:pPr algn="just">
                        <a:lnSpc>
                          <a:spcPct val="150000"/>
                        </a:lnSpc>
                        <a:spcAft>
                          <a:spcPts val="0"/>
                        </a:spcAft>
                        <a:tabLst>
                          <a:tab pos="2600325" algn="l"/>
                        </a:tabLst>
                      </a:pPr>
                      <a:r>
                        <a:rPr lang="fr-FR" sz="1800">
                          <a:effectLst/>
                        </a:rPr>
                        <a:t>Saint Jacques – Rennes (35)</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5">
                  <a:txBody>
                    <a:bodyPr/>
                    <a:lstStyle/>
                    <a:p>
                      <a:pPr algn="just">
                        <a:lnSpc>
                          <a:spcPct val="150000"/>
                        </a:lnSpc>
                        <a:spcAft>
                          <a:spcPts val="0"/>
                        </a:spcAft>
                        <a:tabLst>
                          <a:tab pos="2600325" algn="l"/>
                        </a:tabLst>
                      </a:pPr>
                      <a:r>
                        <a:rPr lang="fr-FR" sz="1800">
                          <a:effectLst/>
                        </a:rPr>
                        <a:t>Saint-Brieuc (22)</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1555220">
                <a:tc>
                  <a:txBody>
                    <a:bodyPr/>
                    <a:lstStyle/>
                    <a:p>
                      <a:pPr algn="just">
                        <a:lnSpc>
                          <a:spcPct val="150000"/>
                        </a:lnSpc>
                        <a:spcAft>
                          <a:spcPts val="0"/>
                        </a:spcAft>
                        <a:tabLst>
                          <a:tab pos="2600325" algn="l"/>
                        </a:tabLst>
                      </a:pPr>
                      <a:r>
                        <a:rPr lang="fr-FR" sz="1800">
                          <a:effectLst/>
                        </a:rPr>
                        <a:t>Année</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Référence</a:t>
                      </a:r>
                    </a:p>
                    <a:p>
                      <a:pPr algn="just">
                        <a:lnSpc>
                          <a:spcPct val="150000"/>
                        </a:lnSpc>
                        <a:spcAft>
                          <a:spcPts val="0"/>
                        </a:spcAft>
                        <a:tabLst>
                          <a:tab pos="2600325" algn="l"/>
                        </a:tabLst>
                      </a:pPr>
                      <a:r>
                        <a:rPr lang="fr-FR" sz="1800">
                          <a:effectLst/>
                        </a:rPr>
                        <a:t>1981-2010</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2017</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2018</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2019</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2020</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Référence</a:t>
                      </a:r>
                    </a:p>
                    <a:p>
                      <a:pPr algn="just">
                        <a:lnSpc>
                          <a:spcPct val="150000"/>
                        </a:lnSpc>
                        <a:spcAft>
                          <a:spcPts val="0"/>
                        </a:spcAft>
                        <a:tabLst>
                          <a:tab pos="2600325" algn="l"/>
                        </a:tabLst>
                      </a:pPr>
                      <a:r>
                        <a:rPr lang="fr-FR" sz="1800">
                          <a:effectLst/>
                        </a:rPr>
                        <a:t>1981-2010</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2017</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2018</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2019</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2020</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954682">
                <a:tc>
                  <a:txBody>
                    <a:bodyPr/>
                    <a:lstStyle/>
                    <a:p>
                      <a:pPr algn="just">
                        <a:lnSpc>
                          <a:spcPct val="150000"/>
                        </a:lnSpc>
                        <a:spcAft>
                          <a:spcPts val="0"/>
                        </a:spcAft>
                        <a:tabLst>
                          <a:tab pos="2600325" algn="l"/>
                        </a:tabLst>
                      </a:pPr>
                      <a:r>
                        <a:rPr lang="fr-FR" sz="1800">
                          <a:effectLst/>
                        </a:rPr>
                        <a:t>Précipitations totales sur la période Janvier-Mars (mm)</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 </a:t>
                      </a:r>
                    </a:p>
                    <a:p>
                      <a:pPr algn="just">
                        <a:lnSpc>
                          <a:spcPct val="150000"/>
                        </a:lnSpc>
                        <a:spcAft>
                          <a:spcPts val="0"/>
                        </a:spcAft>
                        <a:tabLst>
                          <a:tab pos="2600325" algn="l"/>
                        </a:tabLst>
                      </a:pPr>
                      <a:r>
                        <a:rPr lang="fr-FR" sz="1800">
                          <a:effectLst/>
                        </a:rPr>
                        <a:t>168,3</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 </a:t>
                      </a:r>
                    </a:p>
                    <a:p>
                      <a:pPr algn="just">
                        <a:lnSpc>
                          <a:spcPct val="150000"/>
                        </a:lnSpc>
                        <a:spcAft>
                          <a:spcPts val="0"/>
                        </a:spcAft>
                        <a:tabLst>
                          <a:tab pos="2600325" algn="l"/>
                        </a:tabLst>
                      </a:pPr>
                      <a:r>
                        <a:rPr lang="fr-FR" sz="1800">
                          <a:effectLst/>
                        </a:rPr>
                        <a:t>146,2</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 </a:t>
                      </a:r>
                    </a:p>
                    <a:p>
                      <a:pPr algn="just">
                        <a:lnSpc>
                          <a:spcPct val="150000"/>
                        </a:lnSpc>
                        <a:spcAft>
                          <a:spcPts val="0"/>
                        </a:spcAft>
                        <a:tabLst>
                          <a:tab pos="2600325" algn="l"/>
                        </a:tabLst>
                      </a:pPr>
                      <a:r>
                        <a:rPr lang="fr-FR" sz="1800">
                          <a:effectLst/>
                        </a:rPr>
                        <a:t>181,2</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 </a:t>
                      </a:r>
                    </a:p>
                    <a:p>
                      <a:pPr algn="just">
                        <a:lnSpc>
                          <a:spcPct val="150000"/>
                        </a:lnSpc>
                        <a:spcAft>
                          <a:spcPts val="0"/>
                        </a:spcAft>
                        <a:tabLst>
                          <a:tab pos="2600325" algn="l"/>
                        </a:tabLst>
                      </a:pPr>
                      <a:r>
                        <a:rPr lang="fr-FR" sz="1800">
                          <a:effectLst/>
                        </a:rPr>
                        <a:t>143</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tabLst>
                          <a:tab pos="2600325" algn="l"/>
                        </a:tabLst>
                      </a:pPr>
                      <a:r>
                        <a:rPr lang="fr-FR" sz="1800">
                          <a:effectLst/>
                        </a:rPr>
                        <a:t> </a:t>
                      </a:r>
                    </a:p>
                    <a:p>
                      <a:pPr algn="ctr">
                        <a:lnSpc>
                          <a:spcPct val="150000"/>
                        </a:lnSpc>
                        <a:spcAft>
                          <a:spcPts val="0"/>
                        </a:spcAft>
                        <a:tabLst>
                          <a:tab pos="2600325" algn="l"/>
                        </a:tabLst>
                      </a:pPr>
                      <a:r>
                        <a:rPr lang="fr-FR" sz="1800">
                          <a:effectLst/>
                        </a:rPr>
                        <a:t>192,6</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 </a:t>
                      </a:r>
                    </a:p>
                    <a:p>
                      <a:pPr algn="just">
                        <a:lnSpc>
                          <a:spcPct val="150000"/>
                        </a:lnSpc>
                        <a:spcAft>
                          <a:spcPts val="0"/>
                        </a:spcAft>
                        <a:tabLst>
                          <a:tab pos="2600325" algn="l"/>
                        </a:tabLst>
                      </a:pPr>
                      <a:r>
                        <a:rPr lang="fr-FR" sz="1800">
                          <a:effectLst/>
                        </a:rPr>
                        <a:t>195,2</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 </a:t>
                      </a:r>
                    </a:p>
                    <a:p>
                      <a:pPr algn="just">
                        <a:lnSpc>
                          <a:spcPct val="150000"/>
                        </a:lnSpc>
                        <a:spcAft>
                          <a:spcPts val="0"/>
                        </a:spcAft>
                        <a:tabLst>
                          <a:tab pos="2600325" algn="l"/>
                        </a:tabLst>
                      </a:pPr>
                      <a:r>
                        <a:rPr lang="fr-FR" sz="1800">
                          <a:effectLst/>
                        </a:rPr>
                        <a:t>151,1</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 </a:t>
                      </a:r>
                    </a:p>
                    <a:p>
                      <a:pPr algn="just">
                        <a:lnSpc>
                          <a:spcPct val="150000"/>
                        </a:lnSpc>
                        <a:spcAft>
                          <a:spcPts val="0"/>
                        </a:spcAft>
                        <a:tabLst>
                          <a:tab pos="2600325" algn="l"/>
                        </a:tabLst>
                      </a:pPr>
                      <a:r>
                        <a:rPr lang="fr-FR" sz="1800">
                          <a:effectLst/>
                        </a:rPr>
                        <a:t>241,9</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a:effectLst/>
                        </a:rPr>
                        <a:t> </a:t>
                      </a:r>
                    </a:p>
                    <a:p>
                      <a:pPr algn="just">
                        <a:lnSpc>
                          <a:spcPct val="150000"/>
                        </a:lnSpc>
                        <a:spcAft>
                          <a:spcPts val="0"/>
                        </a:spcAft>
                        <a:tabLst>
                          <a:tab pos="2600325" algn="l"/>
                        </a:tabLst>
                      </a:pPr>
                      <a:r>
                        <a:rPr lang="fr-FR" sz="1800">
                          <a:effectLst/>
                        </a:rPr>
                        <a:t>170,2</a:t>
                      </a:r>
                      <a:endParaRPr lang="fr-FR"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tabLst>
                          <a:tab pos="2600325" algn="l"/>
                        </a:tabLst>
                      </a:pPr>
                      <a:r>
                        <a:rPr lang="fr-FR" sz="1800" dirty="0">
                          <a:effectLst/>
                        </a:rPr>
                        <a:t> </a:t>
                      </a:r>
                    </a:p>
                    <a:p>
                      <a:pPr algn="just">
                        <a:lnSpc>
                          <a:spcPct val="150000"/>
                        </a:lnSpc>
                        <a:spcAft>
                          <a:spcPts val="0"/>
                        </a:spcAft>
                        <a:tabLst>
                          <a:tab pos="2600325" algn="l"/>
                        </a:tabLst>
                      </a:pPr>
                      <a:r>
                        <a:rPr lang="fr-FR" sz="1800" dirty="0">
                          <a:effectLst/>
                        </a:rPr>
                        <a:t>212,3</a:t>
                      </a: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
        <p:nvSpPr>
          <p:cNvPr id="4" name="Espace réservé du numéro de diapositive 3"/>
          <p:cNvSpPr>
            <a:spLocks noGrp="1"/>
          </p:cNvSpPr>
          <p:nvPr>
            <p:ph type="sldNum" sz="quarter" idx="12"/>
          </p:nvPr>
        </p:nvSpPr>
        <p:spPr/>
        <p:txBody>
          <a:bodyPr/>
          <a:lstStyle/>
          <a:p>
            <a:fld id="{E8E963B7-37A0-4AC9-95FB-AD85C5B13107}" type="slidenum">
              <a:rPr lang="fr-FR" smtClean="0"/>
              <a:t>24</a:t>
            </a:fld>
            <a:endParaRPr lang="fr-FR"/>
          </a:p>
        </p:txBody>
      </p:sp>
      <p:sp>
        <p:nvSpPr>
          <p:cNvPr id="6" name="Rectangle 5"/>
          <p:cNvSpPr/>
          <p:nvPr/>
        </p:nvSpPr>
        <p:spPr>
          <a:xfrm>
            <a:off x="2611901" y="6097000"/>
            <a:ext cx="8501575" cy="507831"/>
          </a:xfrm>
          <a:prstGeom prst="rect">
            <a:avLst/>
          </a:prstGeom>
        </p:spPr>
        <p:txBody>
          <a:bodyPr wrap="square">
            <a:spAutoFit/>
          </a:bodyPr>
          <a:lstStyle/>
          <a:p>
            <a:pPr>
              <a:lnSpc>
                <a:spcPct val="150000"/>
              </a:lnSpc>
              <a:spcAft>
                <a:spcPts val="800"/>
              </a:spcAft>
            </a:pPr>
            <a:r>
              <a:rPr lang="fr-FR" dirty="0">
                <a:latin typeface="Times New Roman" panose="02020603050405020304" pitchFamily="18" charset="0"/>
                <a:ea typeface="Calibri" panose="020F0502020204030204" pitchFamily="34" charset="0"/>
                <a:cs typeface="Times New Roman" panose="02020603050405020304" pitchFamily="18" charset="0"/>
              </a:rPr>
              <a:t>Annexe I : Pluviométrie janvier-mars selon les années (Météo France)</a:t>
            </a:r>
            <a:endParaRPr lang="fr-FR"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8768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279699" y="903628"/>
            <a:ext cx="4656406" cy="369332"/>
          </a:xfrm>
          <a:prstGeom prst="rect">
            <a:avLst/>
          </a:prstGeom>
          <a:noFill/>
        </p:spPr>
        <p:txBody>
          <a:bodyPr wrap="square" rtlCol="0">
            <a:spAutoFit/>
          </a:bodyPr>
          <a:lstStyle/>
          <a:p>
            <a:r>
              <a:rPr lang="fr-FR" dirty="0"/>
              <a:t>Résultats des analyses exploratoires </a:t>
            </a:r>
          </a:p>
        </p:txBody>
      </p:sp>
      <p:graphicFrame>
        <p:nvGraphicFramePr>
          <p:cNvPr id="5" name="Graphique 4"/>
          <p:cNvGraphicFramePr/>
          <p:nvPr>
            <p:extLst>
              <p:ext uri="{D42A27DB-BD31-4B8C-83A1-F6EECF244321}">
                <p14:modId xmlns:p14="http://schemas.microsoft.com/office/powerpoint/2010/main" val="3086952755"/>
              </p:ext>
            </p:extLst>
          </p:nvPr>
        </p:nvGraphicFramePr>
        <p:xfrm>
          <a:off x="369989" y="1088294"/>
          <a:ext cx="5566116" cy="2554864"/>
        </p:xfrm>
        <a:graphic>
          <a:graphicData uri="http://schemas.openxmlformats.org/drawingml/2006/chart">
            <c:chart xmlns:c="http://schemas.openxmlformats.org/drawingml/2006/chart" xmlns:r="http://schemas.openxmlformats.org/officeDocument/2006/relationships" r:id="rId3"/>
          </a:graphicData>
        </a:graphic>
      </p:graphicFrame>
      <p:pic>
        <p:nvPicPr>
          <p:cNvPr id="6" name="Image 5"/>
          <p:cNvPicPr/>
          <p:nvPr/>
        </p:nvPicPr>
        <p:blipFill>
          <a:blip r:embed="rId4">
            <a:extLst>
              <a:ext uri="{28A0092B-C50C-407E-A947-70E740481C1C}">
                <a14:useLocalDpi xmlns:a14="http://schemas.microsoft.com/office/drawing/2010/main" val="0"/>
              </a:ext>
            </a:extLst>
          </a:blip>
          <a:srcRect/>
          <a:stretch>
            <a:fillRect/>
          </a:stretch>
        </p:blipFill>
        <p:spPr bwMode="auto">
          <a:xfrm>
            <a:off x="176020" y="3666318"/>
            <a:ext cx="5760085" cy="2872594"/>
          </a:xfrm>
          <a:prstGeom prst="rect">
            <a:avLst/>
          </a:prstGeom>
          <a:noFill/>
          <a:ln>
            <a:noFill/>
          </a:ln>
        </p:spPr>
      </p:pic>
      <p:sp>
        <p:nvSpPr>
          <p:cNvPr id="7" name="ZoneTexte 6"/>
          <p:cNvSpPr txBox="1"/>
          <p:nvPr/>
        </p:nvSpPr>
        <p:spPr>
          <a:xfrm>
            <a:off x="83004" y="3429030"/>
            <a:ext cx="6297003" cy="276999"/>
          </a:xfrm>
          <a:prstGeom prst="rect">
            <a:avLst/>
          </a:prstGeom>
          <a:noFill/>
        </p:spPr>
        <p:txBody>
          <a:bodyPr wrap="square" rtlCol="0">
            <a:spAutoFit/>
          </a:bodyPr>
          <a:lstStyle/>
          <a:p>
            <a:r>
              <a:rPr lang="fr-FR" sz="1200" dirty="0"/>
              <a:t> Contribution des variables à la construction des axes de l'analyse des correspondances multiples</a:t>
            </a:r>
          </a:p>
        </p:txBody>
      </p:sp>
      <p:sp>
        <p:nvSpPr>
          <p:cNvPr id="8" name="ZoneTexte 7"/>
          <p:cNvSpPr txBox="1"/>
          <p:nvPr/>
        </p:nvSpPr>
        <p:spPr>
          <a:xfrm>
            <a:off x="176020" y="6478968"/>
            <a:ext cx="5622388" cy="276999"/>
          </a:xfrm>
          <a:prstGeom prst="rect">
            <a:avLst/>
          </a:prstGeom>
          <a:noFill/>
        </p:spPr>
        <p:txBody>
          <a:bodyPr wrap="square" rtlCol="0">
            <a:spAutoFit/>
          </a:bodyPr>
          <a:lstStyle/>
          <a:p>
            <a:r>
              <a:rPr lang="fr-FR" sz="1200" dirty="0"/>
              <a:t>Corrélation entre les variables explicatives (test du χ2 avec les p-value, n=28) </a:t>
            </a:r>
          </a:p>
        </p:txBody>
      </p:sp>
      <p:sp>
        <p:nvSpPr>
          <p:cNvPr id="9" name="ZoneTexte 8"/>
          <p:cNvSpPr txBox="1"/>
          <p:nvPr/>
        </p:nvSpPr>
        <p:spPr>
          <a:xfrm>
            <a:off x="6782310" y="1531533"/>
            <a:ext cx="5284772"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b="1" dirty="0"/>
              <a:t>Analyses</a:t>
            </a:r>
          </a:p>
          <a:p>
            <a:r>
              <a:rPr lang="fr-FR" dirty="0"/>
              <a:t>6 variables contribuent plus à la discrimination des parcelles;  </a:t>
            </a:r>
          </a:p>
          <a:p>
            <a:endParaRPr lang="fr-FR" dirty="0"/>
          </a:p>
          <a:p>
            <a:r>
              <a:rPr lang="fr-FR" dirty="0"/>
              <a:t>Variables corrélés</a:t>
            </a:r>
          </a:p>
        </p:txBody>
      </p:sp>
      <p:sp>
        <p:nvSpPr>
          <p:cNvPr id="10" name="ZoneTexte 9"/>
          <p:cNvSpPr txBox="1"/>
          <p:nvPr/>
        </p:nvSpPr>
        <p:spPr>
          <a:xfrm>
            <a:off x="6895475" y="3567529"/>
            <a:ext cx="4841823"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r-FR" b="1" dirty="0"/>
              <a:t>Discussions</a:t>
            </a:r>
          </a:p>
          <a:p>
            <a:r>
              <a:rPr lang="fr-FR" dirty="0"/>
              <a:t>Rotations </a:t>
            </a:r>
            <a:r>
              <a:rPr lang="fr-FR" dirty="0">
                <a:sym typeface="Wingdings" panose="05000000000000000000" pitchFamily="2" charset="2"/>
              </a:rPr>
              <a:t> </a:t>
            </a:r>
            <a:r>
              <a:rPr lang="fr-FR" dirty="0"/>
              <a:t>Itinéraires techniques (</a:t>
            </a:r>
            <a:r>
              <a:rPr lang="fr-FR" dirty="0" err="1"/>
              <a:t>Arvalis</a:t>
            </a:r>
            <a:r>
              <a:rPr lang="fr-FR" dirty="0"/>
              <a:t>, 2013)</a:t>
            </a:r>
          </a:p>
          <a:p>
            <a:endParaRPr lang="fr-FR" dirty="0"/>
          </a:p>
          <a:p>
            <a:r>
              <a:rPr lang="fr-FR" dirty="0"/>
              <a:t>Traitements phytosanitaire </a:t>
            </a:r>
            <a:r>
              <a:rPr lang="fr-FR" dirty="0">
                <a:sym typeface="Wingdings" panose="05000000000000000000" pitchFamily="2" charset="2"/>
              </a:rPr>
              <a:t> traitements herbicides </a:t>
            </a:r>
          </a:p>
          <a:p>
            <a:endParaRPr lang="fr-FR" dirty="0"/>
          </a:p>
          <a:p>
            <a:r>
              <a:rPr lang="fr-FR" dirty="0"/>
              <a:t>Fréquence labours sur 3ans </a:t>
            </a:r>
            <a:r>
              <a:rPr lang="fr-FR" dirty="0">
                <a:sym typeface="Wingdings" panose="05000000000000000000" pitchFamily="2" charset="2"/>
              </a:rPr>
              <a:t> Type de travail du sol</a:t>
            </a:r>
            <a:endParaRPr lang="fr-FR" dirty="0"/>
          </a:p>
          <a:p>
            <a:endParaRPr lang="fr-FR" dirty="0"/>
          </a:p>
        </p:txBody>
      </p:sp>
      <p:graphicFrame>
        <p:nvGraphicFramePr>
          <p:cNvPr id="11" name="Diagramme 10"/>
          <p:cNvGraphicFramePr>
            <a:graphicFrameLocks noChangeAspect="1"/>
          </p:cNvGraphicFramePr>
          <p:nvPr>
            <p:extLst>
              <p:ext uri="{D42A27DB-BD31-4B8C-83A1-F6EECF244321}">
                <p14:modId xmlns:p14="http://schemas.microsoft.com/office/powerpoint/2010/main" val="3494939726"/>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Espace réservé du numéro de diapositive 1"/>
          <p:cNvSpPr>
            <a:spLocks noGrp="1"/>
          </p:cNvSpPr>
          <p:nvPr>
            <p:ph type="sldNum" sz="quarter" idx="12"/>
          </p:nvPr>
        </p:nvSpPr>
        <p:spPr/>
        <p:txBody>
          <a:bodyPr/>
          <a:lstStyle/>
          <a:p>
            <a:fld id="{E8E963B7-37A0-4AC9-95FB-AD85C5B13107}" type="slidenum">
              <a:rPr lang="fr-FR" smtClean="0"/>
              <a:t>25</a:t>
            </a:fld>
            <a:endParaRPr lang="fr-FR"/>
          </a:p>
        </p:txBody>
      </p:sp>
    </p:spTree>
    <p:extLst>
      <p:ext uri="{BB962C8B-B14F-4D97-AF65-F5344CB8AC3E}">
        <p14:creationId xmlns:p14="http://schemas.microsoft.com/office/powerpoint/2010/main" val="2349815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e 10"/>
          <p:cNvGraphicFramePr>
            <a:graphicFrameLocks noChangeAspect="1"/>
          </p:cNvGraphicFramePr>
          <p:nvPr>
            <p:extLst>
              <p:ext uri="{D42A27DB-BD31-4B8C-83A1-F6EECF244321}">
                <p14:modId xmlns:p14="http://schemas.microsoft.com/office/powerpoint/2010/main" val="3494939726"/>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space réservé du numéro de diapositive 1"/>
          <p:cNvSpPr>
            <a:spLocks noGrp="1"/>
          </p:cNvSpPr>
          <p:nvPr>
            <p:ph type="sldNum" sz="quarter" idx="12"/>
          </p:nvPr>
        </p:nvSpPr>
        <p:spPr/>
        <p:txBody>
          <a:bodyPr/>
          <a:lstStyle/>
          <a:p>
            <a:fld id="{E8E963B7-37A0-4AC9-95FB-AD85C5B13107}" type="slidenum">
              <a:rPr lang="fr-FR" smtClean="0"/>
              <a:t>26</a:t>
            </a:fld>
            <a:endParaRPr lang="fr-FR"/>
          </a:p>
        </p:txBody>
      </p:sp>
      <p:grpSp>
        <p:nvGrpSpPr>
          <p:cNvPr id="12" name="Groupe 11"/>
          <p:cNvGrpSpPr/>
          <p:nvPr/>
        </p:nvGrpSpPr>
        <p:grpSpPr>
          <a:xfrm>
            <a:off x="4330700" y="1282701"/>
            <a:ext cx="7493000" cy="4345690"/>
            <a:chOff x="0" y="0"/>
            <a:chExt cx="5803901" cy="2803525"/>
          </a:xfrm>
        </p:grpSpPr>
        <p:grpSp>
          <p:nvGrpSpPr>
            <p:cNvPr id="13" name="Groupe 12"/>
            <p:cNvGrpSpPr/>
            <p:nvPr/>
          </p:nvGrpSpPr>
          <p:grpSpPr>
            <a:xfrm>
              <a:off x="0" y="0"/>
              <a:ext cx="5803901" cy="2803525"/>
              <a:chOff x="0" y="0"/>
              <a:chExt cx="5804080" cy="2522855"/>
            </a:xfrm>
          </p:grpSpPr>
          <p:pic>
            <p:nvPicPr>
              <p:cNvPr id="16" name="Image 1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2879725" cy="2508885"/>
              </a:xfrm>
              <a:prstGeom prst="rect">
                <a:avLst/>
              </a:prstGeom>
              <a:noFill/>
              <a:ln>
                <a:solidFill>
                  <a:schemeClr val="tx1"/>
                </a:solidFill>
              </a:ln>
            </p:spPr>
          </p:pic>
          <p:pic>
            <p:nvPicPr>
              <p:cNvPr id="17" name="Image 16"/>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4355" y="0"/>
                <a:ext cx="2879725" cy="2522855"/>
              </a:xfrm>
              <a:prstGeom prst="rect">
                <a:avLst/>
              </a:prstGeom>
              <a:noFill/>
              <a:ln>
                <a:solidFill>
                  <a:schemeClr val="tx1"/>
                </a:solidFill>
              </a:ln>
            </p:spPr>
          </p:pic>
        </p:grpSp>
        <p:pic>
          <p:nvPicPr>
            <p:cNvPr id="14" name="Imag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3619" y="2333549"/>
              <a:ext cx="798830" cy="451485"/>
            </a:xfrm>
            <a:prstGeom prst="rect">
              <a:avLst/>
            </a:prstGeom>
            <a:ln>
              <a:solidFill>
                <a:schemeClr val="tx1"/>
              </a:solidFill>
            </a:ln>
          </p:spPr>
        </p:pic>
        <p:pic>
          <p:nvPicPr>
            <p:cNvPr id="15" name="Imag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35808" y="2392070"/>
              <a:ext cx="798830" cy="410845"/>
            </a:xfrm>
            <a:prstGeom prst="rect">
              <a:avLst/>
            </a:prstGeom>
            <a:ln>
              <a:solidFill>
                <a:schemeClr val="tx1"/>
              </a:solidFill>
            </a:ln>
          </p:spPr>
        </p:pic>
      </p:grpSp>
      <p:pic>
        <p:nvPicPr>
          <p:cNvPr id="4" name="Image 3"/>
          <p:cNvPicPr>
            <a:picLocks noChangeAspect="1"/>
          </p:cNvPicPr>
          <p:nvPr/>
        </p:nvPicPr>
        <p:blipFill>
          <a:blip r:embed="rId11"/>
          <a:stretch>
            <a:fillRect/>
          </a:stretch>
        </p:blipFill>
        <p:spPr>
          <a:xfrm>
            <a:off x="108134" y="1282701"/>
            <a:ext cx="4128100" cy="4320105"/>
          </a:xfrm>
          <a:prstGeom prst="rect">
            <a:avLst/>
          </a:prstGeom>
        </p:spPr>
      </p:pic>
    </p:spTree>
    <p:extLst>
      <p:ext uri="{BB962C8B-B14F-4D97-AF65-F5344CB8AC3E}">
        <p14:creationId xmlns:p14="http://schemas.microsoft.com/office/powerpoint/2010/main" val="2949841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e 10"/>
          <p:cNvGraphicFramePr>
            <a:graphicFrameLocks noChangeAspect="1"/>
          </p:cNvGraphicFramePr>
          <p:nvPr>
            <p:extLst>
              <p:ext uri="{D42A27DB-BD31-4B8C-83A1-F6EECF244321}">
                <p14:modId xmlns:p14="http://schemas.microsoft.com/office/powerpoint/2010/main" val="3494939726"/>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space réservé du numéro de diapositive 1"/>
          <p:cNvSpPr>
            <a:spLocks noGrp="1"/>
          </p:cNvSpPr>
          <p:nvPr>
            <p:ph type="sldNum" sz="quarter" idx="12"/>
          </p:nvPr>
        </p:nvSpPr>
        <p:spPr/>
        <p:txBody>
          <a:bodyPr/>
          <a:lstStyle/>
          <a:p>
            <a:fld id="{E8E963B7-37A0-4AC9-95FB-AD85C5B13107}" type="slidenum">
              <a:rPr lang="fr-FR" smtClean="0"/>
              <a:t>27</a:t>
            </a:fld>
            <a:endParaRPr lang="fr-FR"/>
          </a:p>
        </p:txBody>
      </p:sp>
      <p:grpSp>
        <p:nvGrpSpPr>
          <p:cNvPr id="21" name="Groupe 20"/>
          <p:cNvGrpSpPr/>
          <p:nvPr/>
        </p:nvGrpSpPr>
        <p:grpSpPr>
          <a:xfrm>
            <a:off x="7467600" y="1663700"/>
            <a:ext cx="4150995" cy="4039552"/>
            <a:chOff x="0" y="0"/>
            <a:chExt cx="3069590" cy="3101162"/>
          </a:xfrm>
        </p:grpSpPr>
        <p:pic>
          <p:nvPicPr>
            <p:cNvPr id="22" name="Image 21" descr="C:\Users\abdou\OneDrive\PARTAGER\Stage\mes données\Graphiques\Objectif_221\Suivies en 2016 et en 2020\Boxplote_EPI.png"/>
            <p:cNvPicPr>
              <a:picLocks noChangeAspect="1"/>
            </p:cNvPicPr>
            <p:nvPr/>
          </p:nvPicPr>
          <p:blipFill rotWithShape="1">
            <a:blip r:embed="rId8">
              <a:extLst>
                <a:ext uri="{28A0092B-C50C-407E-A947-70E740481C1C}">
                  <a14:useLocalDpi xmlns:a14="http://schemas.microsoft.com/office/drawing/2010/main" val="0"/>
                </a:ext>
              </a:extLst>
            </a:blip>
            <a:srcRect l="3005" b="10336"/>
            <a:stretch/>
          </p:blipFill>
          <p:spPr bwMode="auto">
            <a:xfrm>
              <a:off x="0" y="263347"/>
              <a:ext cx="3069590" cy="2837815"/>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23" name="Imag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8800" y="0"/>
              <a:ext cx="1002665" cy="539115"/>
            </a:xfrm>
            <a:prstGeom prst="rect">
              <a:avLst/>
            </a:prstGeom>
            <a:ln>
              <a:solidFill>
                <a:schemeClr val="tx1"/>
              </a:solidFill>
            </a:ln>
          </p:spPr>
        </p:pic>
      </p:grpSp>
      <p:pic>
        <p:nvPicPr>
          <p:cNvPr id="3" name="Image 2"/>
          <p:cNvPicPr>
            <a:picLocks noChangeAspect="1"/>
          </p:cNvPicPr>
          <p:nvPr/>
        </p:nvPicPr>
        <p:blipFill>
          <a:blip r:embed="rId10"/>
          <a:stretch>
            <a:fillRect/>
          </a:stretch>
        </p:blipFill>
        <p:spPr>
          <a:xfrm>
            <a:off x="207814" y="1793449"/>
            <a:ext cx="7107385" cy="3909803"/>
          </a:xfrm>
          <a:prstGeom prst="rect">
            <a:avLst/>
          </a:prstGeom>
        </p:spPr>
      </p:pic>
    </p:spTree>
    <p:extLst>
      <p:ext uri="{BB962C8B-B14F-4D97-AF65-F5344CB8AC3E}">
        <p14:creationId xmlns:p14="http://schemas.microsoft.com/office/powerpoint/2010/main" val="435618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e 10"/>
          <p:cNvGraphicFramePr>
            <a:graphicFrameLocks noChangeAspect="1"/>
          </p:cNvGraphicFramePr>
          <p:nvPr>
            <p:extLst>
              <p:ext uri="{D42A27DB-BD31-4B8C-83A1-F6EECF244321}">
                <p14:modId xmlns:p14="http://schemas.microsoft.com/office/powerpoint/2010/main" val="3494939726"/>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space réservé du numéro de diapositive 1"/>
          <p:cNvSpPr>
            <a:spLocks noGrp="1"/>
          </p:cNvSpPr>
          <p:nvPr>
            <p:ph type="sldNum" sz="quarter" idx="12"/>
          </p:nvPr>
        </p:nvSpPr>
        <p:spPr/>
        <p:txBody>
          <a:bodyPr/>
          <a:lstStyle/>
          <a:p>
            <a:fld id="{E8E963B7-37A0-4AC9-95FB-AD85C5B13107}" type="slidenum">
              <a:rPr lang="fr-FR" smtClean="0"/>
              <a:t>28</a:t>
            </a:fld>
            <a:endParaRPr lang="fr-FR"/>
          </a:p>
        </p:txBody>
      </p:sp>
      <p:grpSp>
        <p:nvGrpSpPr>
          <p:cNvPr id="9" name="Groupe 8"/>
          <p:cNvGrpSpPr/>
          <p:nvPr/>
        </p:nvGrpSpPr>
        <p:grpSpPr>
          <a:xfrm>
            <a:off x="1651000" y="1066800"/>
            <a:ext cx="9042399" cy="5124449"/>
            <a:chOff x="0" y="0"/>
            <a:chExt cx="5578474" cy="2925953"/>
          </a:xfrm>
        </p:grpSpPr>
        <p:grpSp>
          <p:nvGrpSpPr>
            <p:cNvPr id="10" name="Groupe 9"/>
            <p:cNvGrpSpPr/>
            <p:nvPr/>
          </p:nvGrpSpPr>
          <p:grpSpPr>
            <a:xfrm>
              <a:off x="0" y="292608"/>
              <a:ext cx="5578474" cy="2633345"/>
              <a:chOff x="95097" y="1"/>
              <a:chExt cx="5578881" cy="2633472"/>
            </a:xfrm>
          </p:grpSpPr>
          <p:pic>
            <p:nvPicPr>
              <p:cNvPr id="14" name="Image 13" descr="C:\Users\abdou\OneDrive\PARTAGER\Stage\mes données\Graphiques\Objectif_331\Année2021\331_Boxplote AB compar région.png"/>
              <p:cNvPicPr>
                <a:picLocks noChangeAspect="1"/>
              </p:cNvPicPr>
              <p:nvPr/>
            </p:nvPicPr>
            <p:blipFill rotWithShape="1">
              <a:blip r:embed="rId8">
                <a:extLst>
                  <a:ext uri="{28A0092B-C50C-407E-A947-70E740481C1C}">
                    <a14:useLocalDpi xmlns:a14="http://schemas.microsoft.com/office/drawing/2010/main" val="0"/>
                  </a:ext>
                </a:extLst>
              </a:blip>
              <a:srcRect l="3303" b="8551"/>
              <a:stretch/>
            </p:blipFill>
            <p:spPr bwMode="auto">
              <a:xfrm>
                <a:off x="95097" y="1"/>
                <a:ext cx="2784628" cy="2633472"/>
              </a:xfrm>
              <a:prstGeom prst="rect">
                <a:avLst/>
              </a:prstGeom>
              <a:noFill/>
              <a:ln>
                <a:solidFill>
                  <a:schemeClr val="tx1"/>
                </a:solidFill>
              </a:ln>
            </p:spPr>
          </p:pic>
          <p:pic>
            <p:nvPicPr>
              <p:cNvPr id="15" name="Image 14" descr="C:\Users\abdou\OneDrive\PARTAGER\Stage\mes données\Graphiques\Objectif_331\Année2021\331_Boxplote TAXON compar région.png"/>
              <p:cNvPicPr>
                <a:picLocks noChangeAspect="1"/>
              </p:cNvPicPr>
              <p:nvPr/>
            </p:nvPicPr>
            <p:blipFill rotWithShape="1">
              <a:blip r:embed="rId9">
                <a:extLst>
                  <a:ext uri="{28A0092B-C50C-407E-A947-70E740481C1C}">
                    <a14:useLocalDpi xmlns:a14="http://schemas.microsoft.com/office/drawing/2010/main" val="0"/>
                  </a:ext>
                </a:extLst>
              </a:blip>
              <a:srcRect l="5588" r="5" b="9060"/>
              <a:stretch/>
            </p:blipFill>
            <p:spPr bwMode="auto">
              <a:xfrm>
                <a:off x="2955340" y="14631"/>
                <a:ext cx="2718638" cy="2618842"/>
              </a:xfrm>
              <a:prstGeom prst="rect">
                <a:avLst/>
              </a:prstGeom>
              <a:noFill/>
              <a:ln>
                <a:solidFill>
                  <a:schemeClr val="tx1"/>
                </a:solidFill>
              </a:ln>
            </p:spPr>
          </p:pic>
        </p:grpSp>
        <p:pic>
          <p:nvPicPr>
            <p:cNvPr id="12" name="Imag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8138" y="0"/>
              <a:ext cx="1002665" cy="539115"/>
            </a:xfrm>
            <a:prstGeom prst="rect">
              <a:avLst/>
            </a:prstGeom>
            <a:ln>
              <a:solidFill>
                <a:schemeClr val="tx1"/>
              </a:solidFill>
            </a:ln>
          </p:spPr>
        </p:pic>
        <p:pic>
          <p:nvPicPr>
            <p:cNvPr id="13" name="Imag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37914" y="7315"/>
              <a:ext cx="1002665" cy="539115"/>
            </a:xfrm>
            <a:prstGeom prst="rect">
              <a:avLst/>
            </a:prstGeom>
            <a:ln>
              <a:solidFill>
                <a:schemeClr val="tx1"/>
              </a:solidFill>
            </a:ln>
          </p:spPr>
        </p:pic>
      </p:grpSp>
    </p:spTree>
    <p:extLst>
      <p:ext uri="{BB962C8B-B14F-4D97-AF65-F5344CB8AC3E}">
        <p14:creationId xmlns:p14="http://schemas.microsoft.com/office/powerpoint/2010/main" val="1326401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406916-ED0F-FAB8-CF1C-20F17840A675}"/>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755007D9-B687-732F-B66F-44A2111758BE}"/>
              </a:ext>
            </a:extLst>
          </p:cNvPr>
          <p:cNvSpPr>
            <a:spLocks noGrp="1"/>
          </p:cNvSpPr>
          <p:nvPr>
            <p:ph type="subTitle"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EA434F62-BA55-00F2-F5E1-146762981D63}"/>
              </a:ext>
            </a:extLst>
          </p:cNvPr>
          <p:cNvSpPr>
            <a:spLocks noGrp="1"/>
          </p:cNvSpPr>
          <p:nvPr>
            <p:ph type="sldNum" sz="quarter" idx="12"/>
          </p:nvPr>
        </p:nvSpPr>
        <p:spPr/>
        <p:txBody>
          <a:bodyPr/>
          <a:lstStyle/>
          <a:p>
            <a:fld id="{E8E963B7-37A0-4AC9-95FB-AD85C5B13107}" type="slidenum">
              <a:rPr lang="fr-FR" smtClean="0"/>
              <a:t>‹N°›</a:t>
            </a:fld>
            <a:endParaRPr lang="fr-FR"/>
          </a:p>
        </p:txBody>
      </p:sp>
    </p:spTree>
    <p:extLst>
      <p:ext uri="{BB962C8B-B14F-4D97-AF65-F5344CB8AC3E}">
        <p14:creationId xmlns:p14="http://schemas.microsoft.com/office/powerpoint/2010/main" val="3976449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me 10"/>
          <p:cNvGraphicFramePr>
            <a:graphicFrameLocks noChangeAspect="1"/>
          </p:cNvGraphicFramePr>
          <p:nvPr>
            <p:extLst>
              <p:ext uri="{D42A27DB-BD31-4B8C-83A1-F6EECF244321}">
                <p14:modId xmlns:p14="http://schemas.microsoft.com/office/powerpoint/2010/main" val="81898992"/>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p:cNvSpPr txBox="1"/>
          <p:nvPr/>
        </p:nvSpPr>
        <p:spPr>
          <a:xfrm>
            <a:off x="1241543" y="1052540"/>
            <a:ext cx="4110386" cy="523220"/>
          </a:xfrm>
          <a:prstGeom prst="rect">
            <a:avLst/>
          </a:prstGeom>
          <a:noFill/>
        </p:spPr>
        <p:txBody>
          <a:bodyPr wrap="square" rtlCol="0">
            <a:spAutoFit/>
          </a:bodyPr>
          <a:lstStyle/>
          <a:p>
            <a:r>
              <a:rPr lang="fr-FR" sz="2800" b="1" dirty="0"/>
              <a:t>Problématique de l’étude</a:t>
            </a:r>
          </a:p>
        </p:txBody>
      </p:sp>
      <p:sp>
        <p:nvSpPr>
          <p:cNvPr id="22" name="Espace réservé du numéro de diapositive 21"/>
          <p:cNvSpPr>
            <a:spLocks noGrp="1"/>
          </p:cNvSpPr>
          <p:nvPr>
            <p:ph type="sldNum" sz="quarter" idx="12"/>
          </p:nvPr>
        </p:nvSpPr>
        <p:spPr/>
        <p:txBody>
          <a:bodyPr/>
          <a:lstStyle/>
          <a:p>
            <a:fld id="{E8E963B7-37A0-4AC9-95FB-AD85C5B13107}" type="slidenum">
              <a:rPr lang="fr-FR" smtClean="0"/>
              <a:t>3</a:t>
            </a:fld>
            <a:endParaRPr lang="fr-FR"/>
          </a:p>
        </p:txBody>
      </p:sp>
      <p:sp>
        <p:nvSpPr>
          <p:cNvPr id="2" name="ZoneTexte 1"/>
          <p:cNvSpPr txBox="1"/>
          <p:nvPr/>
        </p:nvSpPr>
        <p:spPr>
          <a:xfrm>
            <a:off x="1073975" y="3388658"/>
            <a:ext cx="10486014" cy="523220"/>
          </a:xfrm>
          <a:prstGeom prst="rect">
            <a:avLst/>
          </a:prstGeom>
          <a:noFill/>
        </p:spPr>
        <p:txBody>
          <a:bodyPr wrap="square" rtlCol="0">
            <a:spAutoFit/>
          </a:bodyPr>
          <a:lstStyle/>
          <a:p>
            <a:r>
              <a:rPr lang="fr-FR" sz="2800" dirty="0"/>
              <a:t>Quelles sont les pratiques agricoles favorables à la biodiversité du sol ?</a:t>
            </a:r>
          </a:p>
        </p:txBody>
      </p:sp>
    </p:spTree>
    <p:extLst>
      <p:ext uri="{BB962C8B-B14F-4D97-AF65-F5344CB8AC3E}">
        <p14:creationId xmlns:p14="http://schemas.microsoft.com/office/powerpoint/2010/main" val="332768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2574758" y="368765"/>
            <a:ext cx="10655969" cy="120315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fr-FR" sz="1800" dirty="0">
                <a:solidFill>
                  <a:schemeClr val="accent5">
                    <a:lumMod val="40000"/>
                    <a:lumOff val="60000"/>
                  </a:schemeClr>
                </a:solidFill>
              </a:rPr>
            </a:br>
            <a:r>
              <a:rPr lang="fr-FR" sz="4000" b="1" dirty="0">
                <a:solidFill>
                  <a:schemeClr val="accent5"/>
                </a:solidFill>
              </a:rPr>
              <a:t>Contacts</a:t>
            </a:r>
            <a:br>
              <a:rPr lang="fr-FR" sz="1800" dirty="0">
                <a:solidFill>
                  <a:schemeClr val="accent5">
                    <a:lumMod val="40000"/>
                    <a:lumOff val="60000"/>
                  </a:schemeClr>
                </a:solidFill>
              </a:rPr>
            </a:br>
            <a:endParaRPr lang="fr-FR" sz="2000" dirty="0"/>
          </a:p>
        </p:txBody>
      </p:sp>
      <p:sp>
        <p:nvSpPr>
          <p:cNvPr id="10" name="Espace réservé du numéro de diapositive 9"/>
          <p:cNvSpPr>
            <a:spLocks noGrp="1"/>
          </p:cNvSpPr>
          <p:nvPr>
            <p:ph type="sldNum" sz="quarter" idx="12"/>
          </p:nvPr>
        </p:nvSpPr>
        <p:spPr/>
        <p:txBody>
          <a:bodyPr/>
          <a:lstStyle/>
          <a:p>
            <a:fld id="{E8E963B7-37A0-4AC9-95FB-AD85C5B13107}" type="slidenum">
              <a:rPr lang="fr-FR" smtClean="0"/>
              <a:t>30</a:t>
            </a:fld>
            <a:endParaRPr lang="fr-F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758" y="1422854"/>
            <a:ext cx="1900918" cy="1900918"/>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443" y="1418772"/>
            <a:ext cx="1905000" cy="1905000"/>
          </a:xfrm>
          <a:prstGeom prst="rect">
            <a:avLst/>
          </a:prstGeom>
        </p:spPr>
      </p:pic>
      <p:graphicFrame>
        <p:nvGraphicFramePr>
          <p:cNvPr id="8" name="Tableau 7"/>
          <p:cNvGraphicFramePr>
            <a:graphicFrameLocks noGrp="1"/>
          </p:cNvGraphicFramePr>
          <p:nvPr>
            <p:extLst>
              <p:ext uri="{D42A27DB-BD31-4B8C-83A1-F6EECF244321}">
                <p14:modId xmlns:p14="http://schemas.microsoft.com/office/powerpoint/2010/main" val="2812163282"/>
              </p:ext>
            </p:extLst>
          </p:nvPr>
        </p:nvGraphicFramePr>
        <p:xfrm>
          <a:off x="8628456" y="3388304"/>
          <a:ext cx="3563544" cy="1249680"/>
        </p:xfrm>
        <a:graphic>
          <a:graphicData uri="http://schemas.openxmlformats.org/drawingml/2006/table">
            <a:tbl>
              <a:tblPr/>
              <a:tblGrid>
                <a:gridCol w="3563544">
                  <a:extLst>
                    <a:ext uri="{9D8B030D-6E8A-4147-A177-3AD203B41FA5}">
                      <a16:colId xmlns:a16="http://schemas.microsoft.com/office/drawing/2014/main" val="20000"/>
                    </a:ext>
                  </a:extLst>
                </a:gridCol>
              </a:tblGrid>
              <a:tr h="0">
                <a:tc>
                  <a:txBody>
                    <a:bodyPr/>
                    <a:lstStyle/>
                    <a:p>
                      <a:endParaRPr lang="fr-FR" sz="1400" dirty="0"/>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fr-FR" sz="1400" b="1" dirty="0">
                          <a:solidFill>
                            <a:srgbClr val="008F36"/>
                          </a:solidFill>
                          <a:effectLst/>
                          <a:latin typeface="Verdana" panose="020B0604030504040204" pitchFamily="34" charset="0"/>
                        </a:rPr>
                        <a:t>Sylvie MEHEUT</a:t>
                      </a:r>
                      <a:br>
                        <a:rPr lang="fr-FR" sz="1400" dirty="0">
                          <a:effectLst/>
                          <a:latin typeface="Verdana" panose="020B0604030504040204" pitchFamily="34" charset="0"/>
                        </a:rPr>
                      </a:br>
                      <a:r>
                        <a:rPr lang="fr-FR" sz="1400" dirty="0">
                          <a:effectLst/>
                          <a:latin typeface="Verdana" panose="020B0604030504040204" pitchFamily="34" charset="0"/>
                        </a:rPr>
                        <a:t>Conseillère Agronomie</a:t>
                      </a:r>
                      <a:br>
                        <a:rPr lang="fr-FR" sz="1400" dirty="0">
                          <a:effectLst/>
                          <a:latin typeface="Verdana" panose="020B0604030504040204" pitchFamily="34" charset="0"/>
                        </a:rPr>
                      </a:br>
                      <a:r>
                        <a:rPr lang="fr-FR" sz="1400" dirty="0">
                          <a:effectLst/>
                          <a:latin typeface="Verdana" panose="020B0604030504040204" pitchFamily="34" charset="0"/>
                        </a:rPr>
                        <a:t>Protection des cultures et biodiversité</a:t>
                      </a:r>
                      <a:br>
                        <a:rPr lang="fr-FR" sz="1400" dirty="0">
                          <a:effectLst/>
                          <a:latin typeface="Verdana" panose="020B0604030504040204" pitchFamily="34" charset="0"/>
                        </a:rPr>
                      </a:br>
                      <a:r>
                        <a:rPr lang="fr-FR" sz="1400" dirty="0">
                          <a:effectLst/>
                          <a:latin typeface="Verdana" panose="020B0604030504040204" pitchFamily="34" charset="0"/>
                        </a:rPr>
                        <a:t>Ingénieur Réseau DEPHY FERME</a:t>
                      </a:r>
                    </a:p>
                  </a:txBody>
                  <a:tcPr>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3731123373"/>
              </p:ext>
            </p:extLst>
          </p:nvPr>
        </p:nvGraphicFramePr>
        <p:xfrm>
          <a:off x="5267356" y="3323772"/>
          <a:ext cx="3003323" cy="1310640"/>
        </p:xfrm>
        <a:graphic>
          <a:graphicData uri="http://schemas.openxmlformats.org/drawingml/2006/table">
            <a:tbl>
              <a:tblPr/>
              <a:tblGrid>
                <a:gridCol w="3003323">
                  <a:extLst>
                    <a:ext uri="{9D8B030D-6E8A-4147-A177-3AD203B41FA5}">
                      <a16:colId xmlns:a16="http://schemas.microsoft.com/office/drawing/2014/main" val="20000"/>
                    </a:ext>
                  </a:extLst>
                </a:gridCol>
              </a:tblGrid>
              <a:tr h="0">
                <a:tc>
                  <a:txBody>
                    <a:bodyPr/>
                    <a:lstStyle/>
                    <a:p>
                      <a:endParaRPr lang="fr-FR" dirty="0"/>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fr-FR" sz="1400" b="1" dirty="0">
                          <a:solidFill>
                            <a:srgbClr val="008F36"/>
                          </a:solidFill>
                          <a:effectLst/>
                          <a:latin typeface="Verdana" panose="020B0604030504040204" pitchFamily="34" charset="0"/>
                        </a:rPr>
                        <a:t>Fanny DONET</a:t>
                      </a:r>
                      <a:br>
                        <a:rPr lang="fr-FR" sz="1400" dirty="0">
                          <a:effectLst/>
                          <a:latin typeface="Verdana" panose="020B0604030504040204" pitchFamily="34" charset="0"/>
                        </a:rPr>
                      </a:br>
                      <a:r>
                        <a:rPr lang="fr-FR" sz="1400" dirty="0">
                          <a:effectLst/>
                          <a:latin typeface="Verdana" panose="020B0604030504040204" pitchFamily="34" charset="0"/>
                        </a:rPr>
                        <a:t>Conseillère protection des cultures et biodiversité</a:t>
                      </a:r>
                      <a:br>
                        <a:rPr lang="fr-FR" sz="1400" dirty="0">
                          <a:effectLst/>
                          <a:latin typeface="Verdana" panose="020B0604030504040204" pitchFamily="34" charset="0"/>
                        </a:rPr>
                      </a:br>
                      <a:r>
                        <a:rPr lang="fr-FR" sz="1400" dirty="0">
                          <a:effectLst/>
                          <a:latin typeface="Verdana" panose="020B0604030504040204" pitchFamily="34" charset="0"/>
                        </a:rPr>
                        <a:t>Service Agronomie,</a:t>
                      </a:r>
                      <a:r>
                        <a:rPr lang="fr-FR" sz="1400" baseline="0" dirty="0">
                          <a:effectLst/>
                          <a:latin typeface="Verdana" panose="020B0604030504040204" pitchFamily="34" charset="0"/>
                        </a:rPr>
                        <a:t> CA 35</a:t>
                      </a:r>
                      <a:endParaRPr lang="fr-FR" sz="1400" dirty="0">
                        <a:effectLst/>
                        <a:latin typeface="Verdana" panose="020B0604030504040204" pitchFamily="34" charset="0"/>
                      </a:endParaRPr>
                    </a:p>
                  </a:txBody>
                  <a:tcPr>
                    <a:lnL>
                      <a:noFill/>
                    </a:lnL>
                    <a:lnR>
                      <a:noFill/>
                    </a:lnR>
                    <a:lnT>
                      <a:noFill/>
                    </a:lnT>
                    <a:lnB>
                      <a:noFill/>
                    </a:lnB>
                  </a:tcPr>
                </a:tc>
                <a:extLst>
                  <a:ext uri="{0D108BD9-81ED-4DB2-BD59-A6C34878D82A}">
                    <a16:rowId xmlns:a16="http://schemas.microsoft.com/office/drawing/2014/main" val="10001"/>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2252465748"/>
              </p:ext>
            </p:extLst>
          </p:nvPr>
        </p:nvGraphicFramePr>
        <p:xfrm>
          <a:off x="2590120" y="3388304"/>
          <a:ext cx="3003323" cy="1310640"/>
        </p:xfrm>
        <a:graphic>
          <a:graphicData uri="http://schemas.openxmlformats.org/drawingml/2006/table">
            <a:tbl>
              <a:tblPr/>
              <a:tblGrid>
                <a:gridCol w="3003323">
                  <a:extLst>
                    <a:ext uri="{9D8B030D-6E8A-4147-A177-3AD203B41FA5}">
                      <a16:colId xmlns:a16="http://schemas.microsoft.com/office/drawing/2014/main" val="20000"/>
                    </a:ext>
                  </a:extLst>
                </a:gridCol>
              </a:tblGrid>
              <a:tr h="0">
                <a:tc>
                  <a:txBody>
                    <a:bodyPr/>
                    <a:lstStyle/>
                    <a:p>
                      <a:endParaRPr lang="fr-FR" dirty="0"/>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fr-FR" sz="1400" b="1" dirty="0" err="1">
                          <a:solidFill>
                            <a:srgbClr val="008F36"/>
                          </a:solidFill>
                          <a:effectLst/>
                          <a:latin typeface="Verdana" panose="020B0604030504040204" pitchFamily="34" charset="0"/>
                        </a:rPr>
                        <a:t>Pieerick</a:t>
                      </a:r>
                      <a:r>
                        <a:rPr lang="fr-FR" sz="1400" b="1" baseline="0" dirty="0">
                          <a:solidFill>
                            <a:srgbClr val="008F36"/>
                          </a:solidFill>
                          <a:effectLst/>
                          <a:latin typeface="Verdana" panose="020B0604030504040204" pitchFamily="34" charset="0"/>
                        </a:rPr>
                        <a:t> SORGINARD</a:t>
                      </a:r>
                      <a:br>
                        <a:rPr lang="fr-FR" sz="1400" dirty="0">
                          <a:effectLst/>
                          <a:latin typeface="Verdana" panose="020B0604030504040204" pitchFamily="34" charset="0"/>
                        </a:rPr>
                      </a:br>
                      <a:r>
                        <a:rPr lang="fr-FR" sz="1400" dirty="0">
                          <a:effectLst/>
                          <a:latin typeface="Verdana" panose="020B0604030504040204" pitchFamily="34" charset="0"/>
                        </a:rPr>
                        <a:t>Responsable </a:t>
                      </a:r>
                      <a:r>
                        <a:rPr lang="fr-FR" sz="1400" dirty="0" err="1">
                          <a:effectLst/>
                          <a:latin typeface="Verdana" panose="020B0604030504040204" pitchFamily="34" charset="0"/>
                        </a:rPr>
                        <a:t>Agro-environnement</a:t>
                      </a:r>
                      <a:endParaRPr lang="fr-FR" sz="1400" dirty="0">
                        <a:effectLst/>
                        <a:latin typeface="Verdana" panose="020B0604030504040204" pitchFamily="34" charset="0"/>
                      </a:endParaRPr>
                    </a:p>
                    <a:p>
                      <a:r>
                        <a:rPr lang="fr-FR" sz="1400" dirty="0">
                          <a:effectLst/>
                          <a:latin typeface="Verdana" panose="020B0604030504040204" pitchFamily="34" charset="0"/>
                        </a:rPr>
                        <a:t>Le </a:t>
                      </a:r>
                      <a:r>
                        <a:rPr lang="fr-FR" sz="1400" dirty="0" err="1">
                          <a:effectLst/>
                          <a:latin typeface="Verdana" panose="020B0604030504040204" pitchFamily="34" charset="0"/>
                        </a:rPr>
                        <a:t>Gouessant</a:t>
                      </a:r>
                      <a:r>
                        <a:rPr lang="fr-FR" sz="1400" baseline="0" dirty="0">
                          <a:effectLst/>
                          <a:latin typeface="Verdana" panose="020B0604030504040204" pitchFamily="34" charset="0"/>
                        </a:rPr>
                        <a:t> (22)</a:t>
                      </a:r>
                      <a:endParaRPr lang="fr-FR" sz="1400" dirty="0">
                        <a:effectLst/>
                        <a:latin typeface="Verdana" panose="020B0604030504040204" pitchFamily="34" charset="0"/>
                      </a:endParaRPr>
                    </a:p>
                  </a:txBody>
                  <a:tcPr>
                    <a:lnL>
                      <a:noFill/>
                    </a:lnL>
                    <a:lnR>
                      <a:noFill/>
                    </a:lnR>
                    <a:lnT>
                      <a:noFill/>
                    </a:lnT>
                    <a:lnB>
                      <a:noFill/>
                    </a:lnB>
                  </a:tcPr>
                </a:tc>
                <a:extLst>
                  <a:ext uri="{0D108BD9-81ED-4DB2-BD59-A6C34878D82A}">
                    <a16:rowId xmlns:a16="http://schemas.microsoft.com/office/drawing/2014/main" val="10001"/>
                  </a:ext>
                </a:extLst>
              </a:tr>
            </a:tbl>
          </a:graphicData>
        </a:graphic>
      </p:graphicFrame>
      <p:pic>
        <p:nvPicPr>
          <p:cNvPr id="4" name="Image 3"/>
          <p:cNvPicPr>
            <a:picLocks noChangeAspect="1"/>
          </p:cNvPicPr>
          <p:nvPr/>
        </p:nvPicPr>
        <p:blipFill rotWithShape="1">
          <a:blip r:embed="rId5"/>
          <a:srcRect l="7166" t="39705" r="76167" b="38700"/>
          <a:stretch/>
        </p:blipFill>
        <p:spPr>
          <a:xfrm>
            <a:off x="8628456" y="1418772"/>
            <a:ext cx="1963158" cy="1905000"/>
          </a:xfrm>
          <a:prstGeom prst="rect">
            <a:avLst/>
          </a:prstGeom>
        </p:spPr>
      </p:pic>
    </p:spTree>
    <p:extLst>
      <p:ext uri="{BB962C8B-B14F-4D97-AF65-F5344CB8AC3E}">
        <p14:creationId xmlns:p14="http://schemas.microsoft.com/office/powerpoint/2010/main" val="52108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2574758" y="368765"/>
            <a:ext cx="10655969" cy="120315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fr-FR" sz="1800" dirty="0">
                <a:solidFill>
                  <a:schemeClr val="accent5">
                    <a:lumMod val="40000"/>
                    <a:lumOff val="60000"/>
                  </a:schemeClr>
                </a:solidFill>
              </a:rPr>
            </a:br>
            <a:r>
              <a:rPr lang="fr-FR" sz="4000" b="1" dirty="0">
                <a:solidFill>
                  <a:schemeClr val="accent5"/>
                </a:solidFill>
              </a:rPr>
              <a:t>Photos Campagne </a:t>
            </a:r>
            <a:br>
              <a:rPr lang="fr-FR" sz="1800" dirty="0">
                <a:solidFill>
                  <a:schemeClr val="accent5">
                    <a:lumMod val="40000"/>
                    <a:lumOff val="60000"/>
                  </a:schemeClr>
                </a:solidFill>
              </a:rPr>
            </a:br>
            <a:endParaRPr lang="fr-FR" sz="2000" dirty="0"/>
          </a:p>
        </p:txBody>
      </p:sp>
      <p:sp>
        <p:nvSpPr>
          <p:cNvPr id="10" name="Espace réservé du numéro de diapositive 9"/>
          <p:cNvSpPr>
            <a:spLocks noGrp="1"/>
          </p:cNvSpPr>
          <p:nvPr>
            <p:ph type="sldNum" sz="quarter" idx="12"/>
          </p:nvPr>
        </p:nvSpPr>
        <p:spPr/>
        <p:txBody>
          <a:bodyPr/>
          <a:lstStyle/>
          <a:p>
            <a:fld id="{E8E963B7-37A0-4AC9-95FB-AD85C5B13107}" type="slidenum">
              <a:rPr lang="fr-FR" smtClean="0"/>
              <a:t>31</a:t>
            </a:fld>
            <a:endParaRPr lang="fr-FR"/>
          </a:p>
        </p:txBody>
      </p:sp>
      <p:pic>
        <p:nvPicPr>
          <p:cNvPr id="3" name="Image 2"/>
          <p:cNvPicPr>
            <a:picLocks noChangeAspect="1"/>
          </p:cNvPicPr>
          <p:nvPr/>
        </p:nvPicPr>
        <p:blipFill>
          <a:blip r:embed="rId2"/>
          <a:stretch>
            <a:fillRect/>
          </a:stretch>
        </p:blipFill>
        <p:spPr>
          <a:xfrm>
            <a:off x="5327751" y="1362415"/>
            <a:ext cx="5074596" cy="2867550"/>
          </a:xfrm>
          <a:prstGeom prst="rect">
            <a:avLst/>
          </a:prstGeom>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304" y="4020457"/>
            <a:ext cx="5067043" cy="2837543"/>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4506" y="1571923"/>
            <a:ext cx="3680798" cy="5313786"/>
          </a:xfrm>
          <a:prstGeom prst="rect">
            <a:avLst/>
          </a:prstGeom>
        </p:spPr>
      </p:pic>
    </p:spTree>
    <p:extLst>
      <p:ext uri="{BB962C8B-B14F-4D97-AF65-F5344CB8AC3E}">
        <p14:creationId xmlns:p14="http://schemas.microsoft.com/office/powerpoint/2010/main" val="3368889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2182873" y="186203"/>
            <a:ext cx="10655969" cy="120315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fr-FR" sz="1800" dirty="0">
                <a:solidFill>
                  <a:schemeClr val="accent5">
                    <a:lumMod val="40000"/>
                    <a:lumOff val="60000"/>
                  </a:schemeClr>
                </a:solidFill>
              </a:rPr>
            </a:br>
            <a:r>
              <a:rPr lang="fr-FR" sz="4000" b="1" dirty="0">
                <a:solidFill>
                  <a:schemeClr val="accent5"/>
                </a:solidFill>
              </a:rPr>
              <a:t>Photos Campagne </a:t>
            </a:r>
            <a:br>
              <a:rPr lang="fr-FR" sz="1800" dirty="0">
                <a:solidFill>
                  <a:schemeClr val="accent5">
                    <a:lumMod val="40000"/>
                    <a:lumOff val="60000"/>
                  </a:schemeClr>
                </a:solidFill>
              </a:rPr>
            </a:br>
            <a:endParaRPr lang="fr-FR" sz="2000" dirty="0"/>
          </a:p>
        </p:txBody>
      </p:sp>
      <p:sp>
        <p:nvSpPr>
          <p:cNvPr id="10" name="Espace réservé du numéro de diapositive 9"/>
          <p:cNvSpPr>
            <a:spLocks noGrp="1"/>
          </p:cNvSpPr>
          <p:nvPr>
            <p:ph type="sldNum" sz="quarter" idx="12"/>
          </p:nvPr>
        </p:nvSpPr>
        <p:spPr/>
        <p:txBody>
          <a:bodyPr/>
          <a:lstStyle/>
          <a:p>
            <a:fld id="{E8E963B7-37A0-4AC9-95FB-AD85C5B13107}" type="slidenum">
              <a:rPr lang="fr-FR" smtClean="0"/>
              <a:t>32</a:t>
            </a:fld>
            <a:endParaRPr lang="fr-FR"/>
          </a:p>
        </p:txBody>
      </p:sp>
      <p:pic>
        <p:nvPicPr>
          <p:cNvPr id="9" name="Image 8"/>
          <p:cNvPicPr>
            <a:picLocks noChangeAspect="1"/>
          </p:cNvPicPr>
          <p:nvPr/>
        </p:nvPicPr>
        <p:blipFill rotWithShape="1">
          <a:blip r:embed="rId2">
            <a:extLst>
              <a:ext uri="{28A0092B-C50C-407E-A947-70E740481C1C}">
                <a14:useLocalDpi xmlns:a14="http://schemas.microsoft.com/office/drawing/2010/main" val="0"/>
              </a:ext>
            </a:extLst>
          </a:blip>
          <a:srcRect b="42486"/>
          <a:stretch/>
        </p:blipFill>
        <p:spPr>
          <a:xfrm>
            <a:off x="8294544" y="1448357"/>
            <a:ext cx="3329420" cy="2621993"/>
          </a:xfrm>
          <a:prstGeom prst="rect">
            <a:avLst/>
          </a:prstGeom>
        </p:spPr>
      </p:pic>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2569" y="4070350"/>
            <a:ext cx="4925216" cy="2787650"/>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1579" y="1367178"/>
            <a:ext cx="3604230" cy="2703172"/>
          </a:xfrm>
          <a:prstGeom prst="rect">
            <a:avLst/>
          </a:prstGeom>
        </p:spPr>
      </p:pic>
    </p:spTree>
    <p:extLst>
      <p:ext uri="{BB962C8B-B14F-4D97-AF65-F5344CB8AC3E}">
        <p14:creationId xmlns:p14="http://schemas.microsoft.com/office/powerpoint/2010/main" val="2651418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E8E963B7-37A0-4AC9-95FB-AD85C5B13107}" type="slidenum">
              <a:rPr lang="fr-FR" smtClean="0"/>
              <a:t>4</a:t>
            </a:fld>
            <a:endParaRPr lang="fr-FR" dirty="0"/>
          </a:p>
        </p:txBody>
      </p:sp>
      <p:grpSp>
        <p:nvGrpSpPr>
          <p:cNvPr id="2" name="Groupe 1"/>
          <p:cNvGrpSpPr/>
          <p:nvPr/>
        </p:nvGrpSpPr>
        <p:grpSpPr>
          <a:xfrm>
            <a:off x="4842511" y="913672"/>
            <a:ext cx="6910975" cy="1123712"/>
            <a:chOff x="3481315" y="809576"/>
            <a:chExt cx="4445484" cy="2294962"/>
          </a:xfrm>
        </p:grpSpPr>
        <p:sp>
          <p:nvSpPr>
            <p:cNvPr id="11" name="ZoneTexte 10"/>
            <p:cNvSpPr txBox="1"/>
            <p:nvPr/>
          </p:nvSpPr>
          <p:spPr>
            <a:xfrm>
              <a:off x="4650799" y="809576"/>
              <a:ext cx="3276000" cy="2294962"/>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2400" b="1" dirty="0"/>
                <a:t>Plans ECOPHYTO </a:t>
              </a:r>
              <a:r>
                <a:rPr lang="fr-FR" dirty="0"/>
                <a:t>(2009)</a:t>
              </a:r>
            </a:p>
            <a:p>
              <a:r>
                <a:rPr lang="fr-FR" dirty="0"/>
                <a:t>Réduire l’usage des produits phytosanitaires</a:t>
              </a:r>
            </a:p>
            <a:p>
              <a:r>
                <a:rPr lang="fr-FR" dirty="0"/>
                <a:t>Transition vers l’agriculture biologique</a:t>
              </a:r>
            </a:p>
          </p:txBody>
        </p:sp>
        <p:sp>
          <p:nvSpPr>
            <p:cNvPr id="17" name="Flèche droite 16"/>
            <p:cNvSpPr/>
            <p:nvPr/>
          </p:nvSpPr>
          <p:spPr>
            <a:xfrm>
              <a:off x="3481315" y="1798072"/>
              <a:ext cx="926280" cy="73522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grpSp>
      <p:grpSp>
        <p:nvGrpSpPr>
          <p:cNvPr id="16" name="Groupe 15"/>
          <p:cNvGrpSpPr/>
          <p:nvPr/>
        </p:nvGrpSpPr>
        <p:grpSpPr>
          <a:xfrm>
            <a:off x="655676" y="2576748"/>
            <a:ext cx="7541783" cy="2045098"/>
            <a:chOff x="655676" y="2576748"/>
            <a:chExt cx="7541783" cy="2045098"/>
          </a:xfrm>
        </p:grpSpPr>
        <p:sp>
          <p:nvSpPr>
            <p:cNvPr id="7" name="ZoneTexte 6"/>
            <p:cNvSpPr txBox="1"/>
            <p:nvPr/>
          </p:nvSpPr>
          <p:spPr>
            <a:xfrm>
              <a:off x="4928552" y="3669642"/>
              <a:ext cx="1836000" cy="432000"/>
            </a:xfrm>
            <a:prstGeom prst="roundRect">
              <a:avLst/>
            </a:prstGeom>
            <a:noFill/>
            <a:ln>
              <a:solidFill>
                <a:schemeClr val="accent6"/>
              </a:solidFill>
            </a:ln>
          </p:spPr>
          <p:txBody>
            <a:bodyPr wrap="square" rtlCol="0">
              <a:spAutoFit/>
            </a:bodyPr>
            <a:lstStyle/>
            <a:p>
              <a:r>
                <a:rPr lang="fr-FR" sz="2400" b="1" dirty="0"/>
                <a:t>DEPHY EXPE </a:t>
              </a:r>
            </a:p>
          </p:txBody>
        </p:sp>
        <p:grpSp>
          <p:nvGrpSpPr>
            <p:cNvPr id="15" name="Groupe 14"/>
            <p:cNvGrpSpPr/>
            <p:nvPr/>
          </p:nvGrpSpPr>
          <p:grpSpPr>
            <a:xfrm>
              <a:off x="655676" y="2576748"/>
              <a:ext cx="4849867" cy="1849903"/>
              <a:chOff x="542954" y="2821361"/>
              <a:chExt cx="5161443" cy="2030243"/>
            </a:xfrm>
          </p:grpSpPr>
          <p:pic>
            <p:nvPicPr>
              <p:cNvPr id="9" name="Image 8" descr="évolution DEPHY"/>
              <p:cNvPicPr/>
              <p:nvPr/>
            </p:nvPicPr>
            <p:blipFill>
              <a:blip r:embed="rId3">
                <a:extLst>
                  <a:ext uri="{28A0092B-C50C-407E-A947-70E740481C1C}">
                    <a14:useLocalDpi xmlns:a14="http://schemas.microsoft.com/office/drawing/2010/main" val="0"/>
                  </a:ext>
                </a:extLst>
              </a:blip>
              <a:srcRect/>
              <a:stretch>
                <a:fillRect/>
              </a:stretch>
            </p:blipFill>
            <p:spPr bwMode="auto">
              <a:xfrm>
                <a:off x="542954" y="2821361"/>
                <a:ext cx="4240397" cy="1919818"/>
              </a:xfrm>
              <a:prstGeom prst="rect">
                <a:avLst/>
              </a:prstGeom>
              <a:noFill/>
              <a:ln>
                <a:solidFill>
                  <a:schemeClr val="bg1"/>
                </a:solidFill>
              </a:ln>
            </p:spPr>
          </p:pic>
          <p:sp>
            <p:nvSpPr>
              <p:cNvPr id="13" name="ZoneTexte 12"/>
              <p:cNvSpPr txBox="1"/>
              <p:nvPr/>
            </p:nvSpPr>
            <p:spPr>
              <a:xfrm>
                <a:off x="3729037" y="4547601"/>
                <a:ext cx="1975360" cy="304003"/>
              </a:xfrm>
              <a:prstGeom prst="rect">
                <a:avLst/>
              </a:prstGeom>
              <a:noFill/>
            </p:spPr>
            <p:txBody>
              <a:bodyPr wrap="square" rtlCol="0">
                <a:spAutoFit/>
              </a:bodyPr>
              <a:lstStyle/>
              <a:p>
                <a:r>
                  <a:rPr lang="fr-FR" sz="1200" i="1" dirty="0"/>
                  <a:t>ECOPHYTOPIC</a:t>
                </a:r>
              </a:p>
            </p:txBody>
          </p:sp>
        </p:grpSp>
        <p:sp>
          <p:nvSpPr>
            <p:cNvPr id="22" name="Flèche droite 21"/>
            <p:cNvSpPr/>
            <p:nvPr/>
          </p:nvSpPr>
          <p:spPr>
            <a:xfrm rot="12293264">
              <a:off x="6714165" y="4261846"/>
              <a:ext cx="1483294" cy="3600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grpSp>
      <p:sp>
        <p:nvSpPr>
          <p:cNvPr id="38" name="ZoneTexte 37"/>
          <p:cNvSpPr txBox="1"/>
          <p:nvPr/>
        </p:nvSpPr>
        <p:spPr>
          <a:xfrm>
            <a:off x="130731" y="913672"/>
            <a:ext cx="4333693" cy="1328023"/>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2400" b="1" dirty="0"/>
              <a:t>Prise de conscience</a:t>
            </a:r>
          </a:p>
          <a:p>
            <a:r>
              <a:rPr lang="fr-FR" dirty="0"/>
              <a:t>Développement de l’agro-écologie</a:t>
            </a:r>
          </a:p>
          <a:p>
            <a:r>
              <a:rPr lang="fr-FR" dirty="0"/>
              <a:t>Grenelle de l’environnement </a:t>
            </a:r>
          </a:p>
          <a:p>
            <a:pPr algn="r"/>
            <a:r>
              <a:rPr lang="fr-FR" sz="1200" i="1" dirty="0"/>
              <a:t>(gouv.fr, 2010)</a:t>
            </a:r>
          </a:p>
        </p:txBody>
      </p:sp>
      <p:grpSp>
        <p:nvGrpSpPr>
          <p:cNvPr id="6" name="Groupe 5"/>
          <p:cNvGrpSpPr/>
          <p:nvPr/>
        </p:nvGrpSpPr>
        <p:grpSpPr>
          <a:xfrm>
            <a:off x="8214416" y="2041836"/>
            <a:ext cx="3708000" cy="4320000"/>
            <a:chOff x="8034429" y="-623704"/>
            <a:chExt cx="3708000" cy="4469351"/>
          </a:xfrm>
        </p:grpSpPr>
        <p:sp>
          <p:nvSpPr>
            <p:cNvPr id="12" name="Rectangle à coins arrondis 11"/>
            <p:cNvSpPr/>
            <p:nvPr/>
          </p:nvSpPr>
          <p:spPr>
            <a:xfrm>
              <a:off x="8034429" y="576667"/>
              <a:ext cx="3708000" cy="3268980"/>
            </a:xfrm>
            <a:prstGeom prst="round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sz="2400" b="1" u="sng" dirty="0"/>
                <a:t>Réseaux DEPHY </a:t>
              </a:r>
              <a:r>
                <a:rPr lang="fr-FR" dirty="0"/>
                <a:t>(2010)</a:t>
              </a:r>
            </a:p>
            <a:p>
              <a:r>
                <a:rPr lang="fr-FR" b="1" dirty="0"/>
                <a:t>D</a:t>
              </a:r>
              <a:r>
                <a:rPr lang="fr-FR" dirty="0"/>
                <a:t>émonstration, </a:t>
              </a:r>
              <a:r>
                <a:rPr lang="fr-FR" b="1" dirty="0"/>
                <a:t>E</a:t>
              </a:r>
              <a:r>
                <a:rPr lang="fr-FR" dirty="0"/>
                <a:t>xpérimentation et </a:t>
              </a:r>
              <a:r>
                <a:rPr lang="fr-FR" b="1" dirty="0"/>
                <a:t>P</a:t>
              </a:r>
              <a:r>
                <a:rPr lang="fr-FR" dirty="0"/>
                <a:t>roduction de références sur les systèmes économes en produits </a:t>
              </a:r>
              <a:r>
                <a:rPr lang="fr-FR" dirty="0" err="1"/>
                <a:t>p</a:t>
              </a:r>
              <a:r>
                <a:rPr lang="fr-FR" b="1" dirty="0" err="1"/>
                <a:t>HY</a:t>
              </a:r>
              <a:r>
                <a:rPr lang="fr-FR" dirty="0" err="1"/>
                <a:t>tosanitaires</a:t>
              </a:r>
              <a:endParaRPr lang="fr-FR" dirty="0"/>
            </a:p>
            <a:p>
              <a:endParaRPr lang="fr-FR" dirty="0"/>
            </a:p>
            <a:p>
              <a:r>
                <a:rPr lang="fr-FR" dirty="0"/>
                <a:t>Soutenir la recherche et l’innovation</a:t>
              </a:r>
            </a:p>
            <a:p>
              <a:r>
                <a:rPr lang="fr-FR" dirty="0"/>
                <a:t>Préserver la biodiversité du sol 		</a:t>
              </a:r>
              <a:r>
                <a:rPr lang="fr-FR" sz="1400" i="1" dirty="0"/>
                <a:t>(gouv.fr, 2010) </a:t>
              </a:r>
            </a:p>
          </p:txBody>
        </p:sp>
        <p:sp>
          <p:nvSpPr>
            <p:cNvPr id="21" name="Flèche droite 20"/>
            <p:cNvSpPr/>
            <p:nvPr/>
          </p:nvSpPr>
          <p:spPr>
            <a:xfrm rot="5400000">
              <a:off x="9046213" y="-227704"/>
              <a:ext cx="1152000" cy="3600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grpSp>
      <p:graphicFrame>
        <p:nvGraphicFramePr>
          <p:cNvPr id="25" name="Diagramme 24"/>
          <p:cNvGraphicFramePr>
            <a:graphicFrameLocks noChangeAspect="1"/>
          </p:cNvGraphicFramePr>
          <p:nvPr>
            <p:extLst>
              <p:ext uri="{D42A27DB-BD31-4B8C-83A1-F6EECF244321}">
                <p14:modId xmlns:p14="http://schemas.microsoft.com/office/powerpoint/2010/main" val="3999653238"/>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Groupe 9"/>
          <p:cNvGrpSpPr/>
          <p:nvPr/>
        </p:nvGrpSpPr>
        <p:grpSpPr>
          <a:xfrm>
            <a:off x="146951" y="4584493"/>
            <a:ext cx="8069449" cy="2091756"/>
            <a:chOff x="146951" y="4575322"/>
            <a:chExt cx="8069449" cy="2091756"/>
          </a:xfrm>
        </p:grpSpPr>
        <p:grpSp>
          <p:nvGrpSpPr>
            <p:cNvPr id="18" name="Groupe 17"/>
            <p:cNvGrpSpPr/>
            <p:nvPr/>
          </p:nvGrpSpPr>
          <p:grpSpPr>
            <a:xfrm>
              <a:off x="146951" y="4575322"/>
              <a:ext cx="8069449" cy="2091756"/>
              <a:chOff x="194866" y="4641511"/>
              <a:chExt cx="8069449" cy="2091756"/>
            </a:xfrm>
          </p:grpSpPr>
          <p:pic>
            <p:nvPicPr>
              <p:cNvPr id="8" name="Image 7"/>
              <p:cNvPicPr/>
              <p:nvPr/>
            </p:nvPicPr>
            <p:blipFill rotWithShape="1">
              <a:blip r:embed="rId9"/>
              <a:srcRect r="-45815"/>
              <a:stretch/>
            </p:blipFill>
            <p:spPr>
              <a:xfrm>
                <a:off x="194866" y="4641511"/>
                <a:ext cx="6590939" cy="2091756"/>
              </a:xfrm>
              <a:prstGeom prst="rect">
                <a:avLst/>
              </a:prstGeom>
              <a:ln w="63500">
                <a:solidFill>
                  <a:srgbClr val="FF0000"/>
                </a:solidFill>
              </a:ln>
            </p:spPr>
          </p:pic>
          <p:sp>
            <p:nvSpPr>
              <p:cNvPr id="3" name="ZoneTexte 2"/>
              <p:cNvSpPr txBox="1"/>
              <p:nvPr/>
            </p:nvSpPr>
            <p:spPr>
              <a:xfrm>
                <a:off x="4781293" y="5464809"/>
                <a:ext cx="2133863" cy="461665"/>
              </a:xfrm>
              <a:prstGeom prst="rect">
                <a:avLst/>
              </a:prstGeom>
              <a:noFill/>
              <a:ln w="34925">
                <a:noFill/>
              </a:ln>
            </p:spPr>
            <p:txBody>
              <a:bodyPr wrap="square" rtlCol="0">
                <a:spAutoFit/>
              </a:bodyPr>
              <a:lstStyle/>
              <a:p>
                <a:r>
                  <a:rPr lang="fr-FR" sz="2400" b="1" dirty="0"/>
                  <a:t>DEPHY FERME </a:t>
                </a:r>
              </a:p>
            </p:txBody>
          </p:sp>
          <p:sp>
            <p:nvSpPr>
              <p:cNvPr id="14" name="ZoneTexte 13"/>
              <p:cNvSpPr txBox="1"/>
              <p:nvPr/>
            </p:nvSpPr>
            <p:spPr>
              <a:xfrm>
                <a:off x="3400522" y="6394176"/>
                <a:ext cx="2018608" cy="276999"/>
              </a:xfrm>
              <a:prstGeom prst="rect">
                <a:avLst/>
              </a:prstGeom>
              <a:noFill/>
              <a:ln>
                <a:solidFill>
                  <a:schemeClr val="bg1"/>
                </a:solidFill>
              </a:ln>
            </p:spPr>
            <p:txBody>
              <a:bodyPr wrap="square" rtlCol="0">
                <a:spAutoFit/>
              </a:bodyPr>
              <a:lstStyle/>
              <a:p>
                <a:r>
                  <a:rPr lang="fr-FR" sz="1200" i="1" dirty="0"/>
                  <a:t>ECOPHYTOPIC</a:t>
                </a:r>
              </a:p>
            </p:txBody>
          </p:sp>
          <p:sp>
            <p:nvSpPr>
              <p:cNvPr id="23" name="Flèche droite 22"/>
              <p:cNvSpPr/>
              <p:nvPr/>
            </p:nvSpPr>
            <p:spPr>
              <a:xfrm rot="9027567">
                <a:off x="6781021" y="5138207"/>
                <a:ext cx="1483294" cy="36000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
          <p:nvSpPr>
            <p:cNvPr id="24" name="ZoneTexte 23"/>
            <p:cNvSpPr txBox="1"/>
            <p:nvPr/>
          </p:nvSpPr>
          <p:spPr>
            <a:xfrm>
              <a:off x="4896249" y="5767950"/>
              <a:ext cx="2082034" cy="646331"/>
            </a:xfrm>
            <a:prstGeom prst="rect">
              <a:avLst/>
            </a:prstGeom>
            <a:noFill/>
          </p:spPr>
          <p:txBody>
            <a:bodyPr wrap="square" rtlCol="0">
              <a:spAutoFit/>
            </a:bodyPr>
            <a:lstStyle/>
            <a:p>
              <a:r>
                <a:rPr lang="fr-FR" dirty="0"/>
                <a:t>3000 agriculteurs</a:t>
              </a:r>
            </a:p>
            <a:p>
              <a:r>
                <a:rPr lang="fr-FR" dirty="0"/>
                <a:t>250 groupes</a:t>
              </a:r>
            </a:p>
          </p:txBody>
        </p:sp>
      </p:grpSp>
    </p:spTree>
    <p:extLst>
      <p:ext uri="{BB962C8B-B14F-4D97-AF65-F5344CB8AC3E}">
        <p14:creationId xmlns:p14="http://schemas.microsoft.com/office/powerpoint/2010/main" val="21318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681243" y="916889"/>
            <a:ext cx="15957059" cy="6387229"/>
            <a:chOff x="-4681243" y="916889"/>
            <a:chExt cx="15957059" cy="6387229"/>
          </a:xfrm>
        </p:grpSpPr>
        <p:sp>
          <p:nvSpPr>
            <p:cNvPr id="10" name="Arc plein 9"/>
            <p:cNvSpPr/>
            <p:nvPr/>
          </p:nvSpPr>
          <p:spPr>
            <a:xfrm>
              <a:off x="-4681243" y="916889"/>
              <a:ext cx="6387229" cy="6387229"/>
            </a:xfrm>
            <a:prstGeom prst="blockArc">
              <a:avLst>
                <a:gd name="adj1" fmla="val 18900000"/>
                <a:gd name="adj2" fmla="val 2700000"/>
                <a:gd name="adj3" fmla="val 338"/>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fr-FR"/>
            </a:p>
          </p:txBody>
        </p:sp>
        <p:grpSp>
          <p:nvGrpSpPr>
            <p:cNvPr id="19" name="Groupe 18"/>
            <p:cNvGrpSpPr/>
            <p:nvPr/>
          </p:nvGrpSpPr>
          <p:grpSpPr>
            <a:xfrm>
              <a:off x="682387" y="2094147"/>
              <a:ext cx="10593429" cy="1186091"/>
              <a:chOff x="682387" y="2094147"/>
              <a:chExt cx="10593429" cy="1186091"/>
            </a:xfrm>
          </p:grpSpPr>
          <p:grpSp>
            <p:nvGrpSpPr>
              <p:cNvPr id="18" name="Groupe 17"/>
              <p:cNvGrpSpPr/>
              <p:nvPr/>
            </p:nvGrpSpPr>
            <p:grpSpPr>
              <a:xfrm>
                <a:off x="747859" y="2094147"/>
                <a:ext cx="10527957" cy="1186091"/>
                <a:chOff x="747859" y="2094147"/>
                <a:chExt cx="10527957" cy="1186091"/>
              </a:xfrm>
            </p:grpSpPr>
            <p:sp>
              <p:nvSpPr>
                <p:cNvPr id="12" name="Forme libre 11"/>
                <p:cNvSpPr/>
                <p:nvPr/>
              </p:nvSpPr>
              <p:spPr>
                <a:xfrm>
                  <a:off x="1340905" y="2212756"/>
                  <a:ext cx="9934911" cy="948873"/>
                </a:xfrm>
                <a:custGeom>
                  <a:avLst/>
                  <a:gdLst>
                    <a:gd name="connsiteX0" fmla="*/ 0 w 9934911"/>
                    <a:gd name="connsiteY0" fmla="*/ 0 h 948873"/>
                    <a:gd name="connsiteX1" fmla="*/ 9934911 w 9934911"/>
                    <a:gd name="connsiteY1" fmla="*/ 0 h 948873"/>
                    <a:gd name="connsiteX2" fmla="*/ 9934911 w 9934911"/>
                    <a:gd name="connsiteY2" fmla="*/ 948873 h 948873"/>
                    <a:gd name="connsiteX3" fmla="*/ 0 w 9934911"/>
                    <a:gd name="connsiteY3" fmla="*/ 948873 h 948873"/>
                    <a:gd name="connsiteX4" fmla="*/ 0 w 9934911"/>
                    <a:gd name="connsiteY4" fmla="*/ 0 h 94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911" h="948873">
                      <a:moveTo>
                        <a:pt x="0" y="0"/>
                      </a:moveTo>
                      <a:lnTo>
                        <a:pt x="9934911" y="0"/>
                      </a:lnTo>
                      <a:lnTo>
                        <a:pt x="9934911" y="948873"/>
                      </a:lnTo>
                      <a:lnTo>
                        <a:pt x="0" y="948873"/>
                      </a:lnTo>
                      <a:lnTo>
                        <a:pt x="0" y="0"/>
                      </a:lnTo>
                      <a:close/>
                    </a:path>
                  </a:pathLst>
                </a:custGeom>
                <a:solidFill>
                  <a:schemeClr val="bg1"/>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53168" tIns="55880" rIns="55880" bIns="55880" numCol="1" spcCol="1270" anchor="ctr" anchorCtr="0">
                  <a:noAutofit/>
                </a:bodyPr>
                <a:lstStyle/>
                <a:p>
                  <a:pPr lvl="0" algn="l" defTabSz="977900">
                    <a:lnSpc>
                      <a:spcPct val="90000"/>
                    </a:lnSpc>
                    <a:spcBef>
                      <a:spcPct val="0"/>
                    </a:spcBef>
                    <a:spcAft>
                      <a:spcPct val="35000"/>
                    </a:spcAft>
                  </a:pPr>
                  <a:r>
                    <a:rPr lang="fr-FR" sz="2200" b="1" kern="1200" dirty="0">
                      <a:solidFill>
                        <a:schemeClr val="tx1"/>
                      </a:solidFill>
                    </a:rPr>
                    <a:t>Identifier et quantifier les effets des pratiques agricoles de grandes cultures  sur les communautés lombriciennes dans trois réseaux DEPHY Bretagne. </a:t>
                  </a:r>
                  <a:endParaRPr lang="fr-FR" sz="2200" kern="1200" dirty="0"/>
                </a:p>
              </p:txBody>
            </p:sp>
            <p:sp>
              <p:nvSpPr>
                <p:cNvPr id="13" name="Ellipse 12"/>
                <p:cNvSpPr/>
                <p:nvPr/>
              </p:nvSpPr>
              <p:spPr>
                <a:xfrm>
                  <a:off x="747859" y="2094147"/>
                  <a:ext cx="1186091" cy="1186091"/>
                </a:xfrm>
                <a:prstGeom prst="ellipse">
                  <a:avLst/>
                </a:prstGeom>
                <a:ln w="25400">
                  <a:solidFill>
                    <a:schemeClr val="accent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grpSp>
          <p:sp>
            <p:nvSpPr>
              <p:cNvPr id="5" name="Ellipse 4"/>
              <p:cNvSpPr/>
              <p:nvPr/>
            </p:nvSpPr>
            <p:spPr>
              <a:xfrm>
                <a:off x="682387" y="2285428"/>
                <a:ext cx="1108510" cy="767601"/>
              </a:xfrm>
              <a:prstGeom prst="ellipse">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grpSp>
      </p:grpSp>
      <p:grpSp>
        <p:nvGrpSpPr>
          <p:cNvPr id="20" name="Groupe 19"/>
          <p:cNvGrpSpPr/>
          <p:nvPr/>
        </p:nvGrpSpPr>
        <p:grpSpPr>
          <a:xfrm>
            <a:off x="1092774" y="3517457"/>
            <a:ext cx="10183042" cy="1186091"/>
            <a:chOff x="1092774" y="3517457"/>
            <a:chExt cx="10183042" cy="1186091"/>
          </a:xfrm>
        </p:grpSpPr>
        <p:sp>
          <p:nvSpPr>
            <p:cNvPr id="14" name="Forme libre 13"/>
            <p:cNvSpPr/>
            <p:nvPr/>
          </p:nvSpPr>
          <p:spPr>
            <a:xfrm>
              <a:off x="1685820" y="3636066"/>
              <a:ext cx="9589996" cy="948873"/>
            </a:xfrm>
            <a:custGeom>
              <a:avLst/>
              <a:gdLst>
                <a:gd name="connsiteX0" fmla="*/ 0 w 9589996"/>
                <a:gd name="connsiteY0" fmla="*/ 0 h 948873"/>
                <a:gd name="connsiteX1" fmla="*/ 9589996 w 9589996"/>
                <a:gd name="connsiteY1" fmla="*/ 0 h 948873"/>
                <a:gd name="connsiteX2" fmla="*/ 9589996 w 9589996"/>
                <a:gd name="connsiteY2" fmla="*/ 948873 h 948873"/>
                <a:gd name="connsiteX3" fmla="*/ 0 w 9589996"/>
                <a:gd name="connsiteY3" fmla="*/ 948873 h 948873"/>
                <a:gd name="connsiteX4" fmla="*/ 0 w 9589996"/>
                <a:gd name="connsiteY4" fmla="*/ 0 h 94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9996" h="948873">
                  <a:moveTo>
                    <a:pt x="0" y="0"/>
                  </a:moveTo>
                  <a:lnTo>
                    <a:pt x="9589996" y="0"/>
                  </a:lnTo>
                  <a:lnTo>
                    <a:pt x="9589996" y="948873"/>
                  </a:lnTo>
                  <a:lnTo>
                    <a:pt x="0" y="948873"/>
                  </a:lnTo>
                  <a:lnTo>
                    <a:pt x="0" y="0"/>
                  </a:lnTo>
                  <a:close/>
                </a:path>
              </a:pathLst>
            </a:custGeom>
            <a:solidFill>
              <a:schemeClr val="bg1"/>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53168" tIns="55880" rIns="55880" bIns="55880" numCol="1" spcCol="1270" anchor="ctr" anchorCtr="0">
              <a:noAutofit/>
            </a:bodyPr>
            <a:lstStyle/>
            <a:p>
              <a:pPr lvl="0" algn="l" defTabSz="977900">
                <a:lnSpc>
                  <a:spcPct val="90000"/>
                </a:lnSpc>
                <a:spcBef>
                  <a:spcPct val="0"/>
                </a:spcBef>
                <a:spcAft>
                  <a:spcPct val="35000"/>
                </a:spcAft>
              </a:pPr>
              <a:r>
                <a:rPr lang="fr-FR" sz="2200" b="1" kern="1200" dirty="0">
                  <a:solidFill>
                    <a:schemeClr val="tx1"/>
                  </a:solidFill>
                </a:rPr>
                <a:t>Analyser l’évolution des communautés lombriciennes en prairies entre 2016 et 2020.</a:t>
              </a:r>
              <a:endParaRPr lang="fr-FR" sz="2200" kern="1200" dirty="0"/>
            </a:p>
          </p:txBody>
        </p:sp>
        <p:sp>
          <p:nvSpPr>
            <p:cNvPr id="15" name="Ellipse 14"/>
            <p:cNvSpPr/>
            <p:nvPr/>
          </p:nvSpPr>
          <p:spPr>
            <a:xfrm>
              <a:off x="1092774" y="3517457"/>
              <a:ext cx="1186091" cy="1186091"/>
            </a:xfrm>
            <a:prstGeom prst="ellipse">
              <a:avLst/>
            </a:prstGeom>
            <a:ln w="25400">
              <a:solidFill>
                <a:schemeClr val="accent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6" name="Ellipse 5"/>
            <p:cNvSpPr/>
            <p:nvPr/>
          </p:nvSpPr>
          <p:spPr>
            <a:xfrm>
              <a:off x="1214649" y="3753135"/>
              <a:ext cx="1041682" cy="606953"/>
            </a:xfrm>
            <a:prstGeom prst="ellipse">
              <a:avLst/>
            </a:prstGeom>
            <a:blipFill>
              <a:blip r:embed="rId4" cstate="print">
                <a:extLst>
                  <a:ext uri="{28A0092B-C50C-407E-A947-70E740481C1C}">
                    <a14:useLocalDpi xmlns:a14="http://schemas.microsoft.com/office/drawing/2010/main" val="0"/>
                  </a:ext>
                </a:extLst>
              </a:blip>
              <a:stretch>
                <a:fillRect/>
              </a:stretch>
            </a:blipFill>
            <a:ln>
              <a:solidFill>
                <a:schemeClr val="bg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grpSp>
      <p:grpSp>
        <p:nvGrpSpPr>
          <p:cNvPr id="21" name="Groupe 20"/>
          <p:cNvGrpSpPr/>
          <p:nvPr/>
        </p:nvGrpSpPr>
        <p:grpSpPr>
          <a:xfrm>
            <a:off x="747859" y="4940767"/>
            <a:ext cx="10527957" cy="1186091"/>
            <a:chOff x="747859" y="4940767"/>
            <a:chExt cx="10527957" cy="1186091"/>
          </a:xfrm>
        </p:grpSpPr>
        <p:sp>
          <p:nvSpPr>
            <p:cNvPr id="16" name="Forme libre 15"/>
            <p:cNvSpPr/>
            <p:nvPr/>
          </p:nvSpPr>
          <p:spPr>
            <a:xfrm>
              <a:off x="1340905" y="5059376"/>
              <a:ext cx="9934911" cy="948873"/>
            </a:xfrm>
            <a:custGeom>
              <a:avLst/>
              <a:gdLst>
                <a:gd name="connsiteX0" fmla="*/ 0 w 9934911"/>
                <a:gd name="connsiteY0" fmla="*/ 0 h 948873"/>
                <a:gd name="connsiteX1" fmla="*/ 9934911 w 9934911"/>
                <a:gd name="connsiteY1" fmla="*/ 0 h 948873"/>
                <a:gd name="connsiteX2" fmla="*/ 9934911 w 9934911"/>
                <a:gd name="connsiteY2" fmla="*/ 948873 h 948873"/>
                <a:gd name="connsiteX3" fmla="*/ 0 w 9934911"/>
                <a:gd name="connsiteY3" fmla="*/ 948873 h 948873"/>
                <a:gd name="connsiteX4" fmla="*/ 0 w 9934911"/>
                <a:gd name="connsiteY4" fmla="*/ 0 h 94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911" h="948873">
                  <a:moveTo>
                    <a:pt x="0" y="0"/>
                  </a:moveTo>
                  <a:lnTo>
                    <a:pt x="9934911" y="0"/>
                  </a:lnTo>
                  <a:lnTo>
                    <a:pt x="9934911" y="948873"/>
                  </a:lnTo>
                  <a:lnTo>
                    <a:pt x="0" y="948873"/>
                  </a:lnTo>
                  <a:lnTo>
                    <a:pt x="0" y="0"/>
                  </a:lnTo>
                  <a:close/>
                </a:path>
              </a:pathLst>
            </a:custGeom>
            <a:solidFill>
              <a:schemeClr val="bg1"/>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53168" tIns="55880" rIns="55880" bIns="55880" numCol="1" spcCol="1270" anchor="ctr" anchorCtr="0">
              <a:noAutofit/>
            </a:bodyPr>
            <a:lstStyle/>
            <a:p>
              <a:pPr lvl="0" algn="l" defTabSz="977900">
                <a:lnSpc>
                  <a:spcPct val="90000"/>
                </a:lnSpc>
                <a:spcBef>
                  <a:spcPct val="0"/>
                </a:spcBef>
                <a:spcAft>
                  <a:spcPct val="35000"/>
                </a:spcAft>
              </a:pPr>
              <a:r>
                <a:rPr lang="fr-FR" sz="2200" b="1" kern="1200" dirty="0">
                  <a:solidFill>
                    <a:schemeClr val="tx1"/>
                  </a:solidFill>
                </a:rPr>
                <a:t>Evaluer les différences des communautés lombriciennes en grandes cultures entre la région Bretagne et Centre. </a:t>
              </a:r>
              <a:endParaRPr lang="fr-FR" sz="2200" kern="1200" dirty="0"/>
            </a:p>
          </p:txBody>
        </p:sp>
        <p:sp>
          <p:nvSpPr>
            <p:cNvPr id="17" name="Ellipse 16"/>
            <p:cNvSpPr/>
            <p:nvPr/>
          </p:nvSpPr>
          <p:spPr>
            <a:xfrm>
              <a:off x="747859" y="4940767"/>
              <a:ext cx="1186091" cy="1186091"/>
            </a:xfrm>
            <a:prstGeom prst="ellipse">
              <a:avLst/>
            </a:prstGeom>
            <a:ln w="25400">
              <a:solidFill>
                <a:schemeClr val="accent1"/>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7" name="Ellipse 6"/>
            <p:cNvSpPr/>
            <p:nvPr/>
          </p:nvSpPr>
          <p:spPr>
            <a:xfrm>
              <a:off x="912989" y="5199797"/>
              <a:ext cx="877908" cy="655875"/>
            </a:xfrm>
            <a:prstGeom prst="ellipse">
              <a:avLst/>
            </a:prstGeom>
            <a:blipFill rotWithShape="1">
              <a:blip r:embed="rId5"/>
              <a:stretch>
                <a:fillRect/>
              </a:stretch>
            </a:blipFill>
            <a:ln>
              <a:solidFill>
                <a:schemeClr val="bg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grpSp>
      <p:graphicFrame>
        <p:nvGraphicFramePr>
          <p:cNvPr id="11" name="Diagramme 10"/>
          <p:cNvGraphicFramePr>
            <a:graphicFrameLocks noChangeAspect="1"/>
          </p:cNvGraphicFramePr>
          <p:nvPr>
            <p:extLst>
              <p:ext uri="{D42A27DB-BD31-4B8C-83A1-F6EECF244321}">
                <p14:modId xmlns:p14="http://schemas.microsoft.com/office/powerpoint/2010/main" val="81898992"/>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ZoneTexte 2"/>
          <p:cNvSpPr txBox="1"/>
          <p:nvPr/>
        </p:nvSpPr>
        <p:spPr>
          <a:xfrm>
            <a:off x="1214649" y="887104"/>
            <a:ext cx="3267199" cy="523220"/>
          </a:xfrm>
          <a:prstGeom prst="rect">
            <a:avLst/>
          </a:prstGeom>
          <a:noFill/>
        </p:spPr>
        <p:txBody>
          <a:bodyPr wrap="square" rtlCol="0">
            <a:spAutoFit/>
          </a:bodyPr>
          <a:lstStyle/>
          <a:p>
            <a:r>
              <a:rPr lang="fr-FR" sz="2800" b="1" dirty="0"/>
              <a:t>Objectifs de l’étude</a:t>
            </a:r>
          </a:p>
        </p:txBody>
      </p:sp>
      <p:sp>
        <p:nvSpPr>
          <p:cNvPr id="22" name="Espace réservé du numéro de diapositive 21"/>
          <p:cNvSpPr>
            <a:spLocks noGrp="1"/>
          </p:cNvSpPr>
          <p:nvPr>
            <p:ph type="sldNum" sz="quarter" idx="12"/>
          </p:nvPr>
        </p:nvSpPr>
        <p:spPr/>
        <p:txBody>
          <a:bodyPr/>
          <a:lstStyle/>
          <a:p>
            <a:fld id="{E8E963B7-37A0-4AC9-95FB-AD85C5B13107}" type="slidenum">
              <a:rPr lang="fr-FR" smtClean="0"/>
              <a:t>5</a:t>
            </a:fld>
            <a:endParaRPr lang="fr-FR"/>
          </a:p>
        </p:txBody>
      </p:sp>
    </p:spTree>
    <p:extLst>
      <p:ext uri="{BB962C8B-B14F-4D97-AF65-F5344CB8AC3E}">
        <p14:creationId xmlns:p14="http://schemas.microsoft.com/office/powerpoint/2010/main" val="66191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c plein 9"/>
          <p:cNvSpPr/>
          <p:nvPr/>
        </p:nvSpPr>
        <p:spPr>
          <a:xfrm>
            <a:off x="-4681243" y="916889"/>
            <a:ext cx="6387229" cy="6387229"/>
          </a:xfrm>
          <a:prstGeom prst="blockArc">
            <a:avLst>
              <a:gd name="adj1" fmla="val 18900000"/>
              <a:gd name="adj2" fmla="val 2700000"/>
              <a:gd name="adj3" fmla="val 338"/>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fr-FR"/>
          </a:p>
        </p:txBody>
      </p:sp>
      <p:grpSp>
        <p:nvGrpSpPr>
          <p:cNvPr id="19" name="Groupe 18"/>
          <p:cNvGrpSpPr/>
          <p:nvPr/>
        </p:nvGrpSpPr>
        <p:grpSpPr>
          <a:xfrm>
            <a:off x="682387" y="2094147"/>
            <a:ext cx="10593429" cy="1186091"/>
            <a:chOff x="682387" y="2094147"/>
            <a:chExt cx="10593429" cy="1186091"/>
          </a:xfrm>
        </p:grpSpPr>
        <p:grpSp>
          <p:nvGrpSpPr>
            <p:cNvPr id="18" name="Groupe 17"/>
            <p:cNvGrpSpPr/>
            <p:nvPr/>
          </p:nvGrpSpPr>
          <p:grpSpPr>
            <a:xfrm>
              <a:off x="747859" y="2094147"/>
              <a:ext cx="10527957" cy="1186091"/>
              <a:chOff x="747859" y="2094147"/>
              <a:chExt cx="10527957" cy="1186091"/>
            </a:xfrm>
          </p:grpSpPr>
          <p:sp>
            <p:nvSpPr>
              <p:cNvPr id="12" name="Forme libre 11"/>
              <p:cNvSpPr/>
              <p:nvPr/>
            </p:nvSpPr>
            <p:spPr>
              <a:xfrm>
                <a:off x="1340905" y="2212756"/>
                <a:ext cx="9934911" cy="948873"/>
              </a:xfrm>
              <a:custGeom>
                <a:avLst/>
                <a:gdLst>
                  <a:gd name="connsiteX0" fmla="*/ 0 w 9934911"/>
                  <a:gd name="connsiteY0" fmla="*/ 0 h 948873"/>
                  <a:gd name="connsiteX1" fmla="*/ 9934911 w 9934911"/>
                  <a:gd name="connsiteY1" fmla="*/ 0 h 948873"/>
                  <a:gd name="connsiteX2" fmla="*/ 9934911 w 9934911"/>
                  <a:gd name="connsiteY2" fmla="*/ 948873 h 948873"/>
                  <a:gd name="connsiteX3" fmla="*/ 0 w 9934911"/>
                  <a:gd name="connsiteY3" fmla="*/ 948873 h 948873"/>
                  <a:gd name="connsiteX4" fmla="*/ 0 w 9934911"/>
                  <a:gd name="connsiteY4" fmla="*/ 0 h 94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911" h="948873">
                    <a:moveTo>
                      <a:pt x="0" y="0"/>
                    </a:moveTo>
                    <a:lnTo>
                      <a:pt x="9934911" y="0"/>
                    </a:lnTo>
                    <a:lnTo>
                      <a:pt x="9934911" y="948873"/>
                    </a:lnTo>
                    <a:lnTo>
                      <a:pt x="0" y="948873"/>
                    </a:lnTo>
                    <a:lnTo>
                      <a:pt x="0" y="0"/>
                    </a:lnTo>
                    <a:close/>
                  </a:path>
                </a:pathLst>
              </a:custGeom>
              <a:solidFill>
                <a:schemeClr val="bg1"/>
              </a:solidFill>
              <a:ln w="38100">
                <a:solidFill>
                  <a:srgbClr val="FF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53168" tIns="55880" rIns="55880" bIns="55880" numCol="1" spcCol="1270" anchor="ctr" anchorCtr="0">
                <a:noAutofit/>
              </a:bodyPr>
              <a:lstStyle/>
              <a:p>
                <a:pPr lvl="0" algn="l" defTabSz="977900">
                  <a:lnSpc>
                    <a:spcPct val="90000"/>
                  </a:lnSpc>
                  <a:spcBef>
                    <a:spcPct val="0"/>
                  </a:spcBef>
                  <a:spcAft>
                    <a:spcPct val="35000"/>
                  </a:spcAft>
                </a:pPr>
                <a:r>
                  <a:rPr lang="fr-FR" sz="2200" b="1" kern="1200" dirty="0">
                    <a:solidFill>
                      <a:schemeClr val="tx1"/>
                    </a:solidFill>
                  </a:rPr>
                  <a:t>Identifier et quantifier les effets des pratiques agricoles de grandes cultures  sur les communautés lombriciennes dans trois réseaux DEPHY Bretagne. </a:t>
                </a:r>
                <a:endParaRPr lang="fr-FR" sz="2200" kern="1200" dirty="0"/>
              </a:p>
            </p:txBody>
          </p:sp>
          <p:sp>
            <p:nvSpPr>
              <p:cNvPr id="13" name="Ellipse 12"/>
              <p:cNvSpPr/>
              <p:nvPr/>
            </p:nvSpPr>
            <p:spPr>
              <a:xfrm>
                <a:off x="747859" y="2094147"/>
                <a:ext cx="1186091" cy="1186091"/>
              </a:xfrm>
              <a:prstGeom prst="ellipse">
                <a:avLst/>
              </a:prstGeom>
              <a:ln w="38100">
                <a:solidFill>
                  <a:srgbClr val="FF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grpSp>
        <p:sp>
          <p:nvSpPr>
            <p:cNvPr id="5" name="Ellipse 4"/>
            <p:cNvSpPr/>
            <p:nvPr/>
          </p:nvSpPr>
          <p:spPr>
            <a:xfrm>
              <a:off x="682387" y="2285428"/>
              <a:ext cx="1108510" cy="767601"/>
            </a:xfrm>
            <a:prstGeom prst="ellipse">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grpSp>
      <p:grpSp>
        <p:nvGrpSpPr>
          <p:cNvPr id="20" name="Groupe 19"/>
          <p:cNvGrpSpPr/>
          <p:nvPr/>
        </p:nvGrpSpPr>
        <p:grpSpPr>
          <a:xfrm>
            <a:off x="1092774" y="3517457"/>
            <a:ext cx="10183042" cy="1186091"/>
            <a:chOff x="1092774" y="3517457"/>
            <a:chExt cx="10183042" cy="1186091"/>
          </a:xfrm>
          <a:solidFill>
            <a:schemeClr val="bg1"/>
          </a:solidFill>
        </p:grpSpPr>
        <p:sp>
          <p:nvSpPr>
            <p:cNvPr id="14" name="Forme libre 13"/>
            <p:cNvSpPr/>
            <p:nvPr/>
          </p:nvSpPr>
          <p:spPr>
            <a:xfrm>
              <a:off x="1685820" y="3636066"/>
              <a:ext cx="9589996" cy="948873"/>
            </a:xfrm>
            <a:custGeom>
              <a:avLst/>
              <a:gdLst>
                <a:gd name="connsiteX0" fmla="*/ 0 w 9589996"/>
                <a:gd name="connsiteY0" fmla="*/ 0 h 948873"/>
                <a:gd name="connsiteX1" fmla="*/ 9589996 w 9589996"/>
                <a:gd name="connsiteY1" fmla="*/ 0 h 948873"/>
                <a:gd name="connsiteX2" fmla="*/ 9589996 w 9589996"/>
                <a:gd name="connsiteY2" fmla="*/ 948873 h 948873"/>
                <a:gd name="connsiteX3" fmla="*/ 0 w 9589996"/>
                <a:gd name="connsiteY3" fmla="*/ 948873 h 948873"/>
                <a:gd name="connsiteX4" fmla="*/ 0 w 9589996"/>
                <a:gd name="connsiteY4" fmla="*/ 0 h 94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9996" h="948873">
                  <a:moveTo>
                    <a:pt x="0" y="0"/>
                  </a:moveTo>
                  <a:lnTo>
                    <a:pt x="9589996" y="0"/>
                  </a:lnTo>
                  <a:lnTo>
                    <a:pt x="9589996" y="948873"/>
                  </a:lnTo>
                  <a:lnTo>
                    <a:pt x="0" y="948873"/>
                  </a:lnTo>
                  <a:lnTo>
                    <a:pt x="0" y="0"/>
                  </a:lnTo>
                  <a:close/>
                </a:path>
              </a:pathLst>
            </a:custGeom>
            <a:grpFill/>
            <a:ln w="12700">
              <a:solidFill>
                <a:schemeClr val="accent5">
                  <a:lumMod val="20000"/>
                  <a:lumOff val="8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53168" tIns="55880" rIns="55880" bIns="55880" numCol="1" spcCol="1270" anchor="ctr" anchorCtr="0">
              <a:noAutofit/>
            </a:bodyPr>
            <a:lstStyle/>
            <a:p>
              <a:pPr lvl="0" algn="l" defTabSz="977900">
                <a:lnSpc>
                  <a:spcPct val="90000"/>
                </a:lnSpc>
                <a:spcBef>
                  <a:spcPct val="0"/>
                </a:spcBef>
                <a:spcAft>
                  <a:spcPct val="35000"/>
                </a:spcAft>
              </a:pPr>
              <a:r>
                <a:rPr lang="fr-FR" sz="2200" b="1" kern="1200" dirty="0">
                  <a:solidFill>
                    <a:schemeClr val="bg1">
                      <a:lumMod val="85000"/>
                    </a:schemeClr>
                  </a:solidFill>
                </a:rPr>
                <a:t>Analyser l’évolution des communautés lombriciennes en  prairies entre 2016 et 2020.</a:t>
              </a:r>
              <a:endParaRPr lang="fr-FR" sz="2200" kern="1200" dirty="0">
                <a:solidFill>
                  <a:schemeClr val="bg1">
                    <a:lumMod val="85000"/>
                  </a:schemeClr>
                </a:solidFill>
              </a:endParaRPr>
            </a:p>
          </p:txBody>
        </p:sp>
        <p:sp>
          <p:nvSpPr>
            <p:cNvPr id="15" name="Ellipse 14"/>
            <p:cNvSpPr/>
            <p:nvPr/>
          </p:nvSpPr>
          <p:spPr>
            <a:xfrm>
              <a:off x="1092774" y="3517457"/>
              <a:ext cx="1186091" cy="1186091"/>
            </a:xfrm>
            <a:prstGeom prst="ellipse">
              <a:avLst/>
            </a:prstGeom>
            <a:grpFill/>
            <a:ln w="12700">
              <a:solidFill>
                <a:schemeClr val="accent5">
                  <a:lumMod val="20000"/>
                  <a:lumOff val="8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grpSp>
      <p:grpSp>
        <p:nvGrpSpPr>
          <p:cNvPr id="21" name="Groupe 20"/>
          <p:cNvGrpSpPr/>
          <p:nvPr/>
        </p:nvGrpSpPr>
        <p:grpSpPr>
          <a:xfrm>
            <a:off x="747859" y="4940767"/>
            <a:ext cx="10527957" cy="1186091"/>
            <a:chOff x="747859" y="4940767"/>
            <a:chExt cx="10527957" cy="1186091"/>
          </a:xfrm>
          <a:solidFill>
            <a:schemeClr val="bg1"/>
          </a:solidFill>
        </p:grpSpPr>
        <p:sp>
          <p:nvSpPr>
            <p:cNvPr id="16" name="Forme libre 15"/>
            <p:cNvSpPr/>
            <p:nvPr/>
          </p:nvSpPr>
          <p:spPr>
            <a:xfrm>
              <a:off x="1340905" y="5059376"/>
              <a:ext cx="9934911" cy="948873"/>
            </a:xfrm>
            <a:custGeom>
              <a:avLst/>
              <a:gdLst>
                <a:gd name="connsiteX0" fmla="*/ 0 w 9934911"/>
                <a:gd name="connsiteY0" fmla="*/ 0 h 948873"/>
                <a:gd name="connsiteX1" fmla="*/ 9934911 w 9934911"/>
                <a:gd name="connsiteY1" fmla="*/ 0 h 948873"/>
                <a:gd name="connsiteX2" fmla="*/ 9934911 w 9934911"/>
                <a:gd name="connsiteY2" fmla="*/ 948873 h 948873"/>
                <a:gd name="connsiteX3" fmla="*/ 0 w 9934911"/>
                <a:gd name="connsiteY3" fmla="*/ 948873 h 948873"/>
                <a:gd name="connsiteX4" fmla="*/ 0 w 9934911"/>
                <a:gd name="connsiteY4" fmla="*/ 0 h 94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911" h="948873">
                  <a:moveTo>
                    <a:pt x="0" y="0"/>
                  </a:moveTo>
                  <a:lnTo>
                    <a:pt x="9934911" y="0"/>
                  </a:lnTo>
                  <a:lnTo>
                    <a:pt x="9934911" y="948873"/>
                  </a:lnTo>
                  <a:lnTo>
                    <a:pt x="0" y="948873"/>
                  </a:lnTo>
                  <a:lnTo>
                    <a:pt x="0" y="0"/>
                  </a:lnTo>
                  <a:close/>
                </a:path>
              </a:pathLst>
            </a:custGeom>
            <a:grpFill/>
            <a:ln w="12700">
              <a:solidFill>
                <a:schemeClr val="accent5">
                  <a:lumMod val="20000"/>
                  <a:lumOff val="8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53168" tIns="55880" rIns="55880" bIns="55880" numCol="1" spcCol="1270" anchor="ctr" anchorCtr="0">
              <a:noAutofit/>
            </a:bodyPr>
            <a:lstStyle/>
            <a:p>
              <a:pPr lvl="0" algn="l" defTabSz="977900">
                <a:lnSpc>
                  <a:spcPct val="90000"/>
                </a:lnSpc>
                <a:spcBef>
                  <a:spcPct val="0"/>
                </a:spcBef>
                <a:spcAft>
                  <a:spcPct val="35000"/>
                </a:spcAft>
              </a:pPr>
              <a:r>
                <a:rPr lang="fr-FR" sz="2200" b="1" kern="1200" dirty="0">
                  <a:solidFill>
                    <a:schemeClr val="bg1">
                      <a:lumMod val="85000"/>
                    </a:schemeClr>
                  </a:solidFill>
                </a:rPr>
                <a:t>Evaluer les différences des communautés lombriciennes en grandes cultures entre la région Bretagne et Centre. </a:t>
              </a:r>
              <a:endParaRPr lang="fr-FR" sz="2200" kern="1200" dirty="0">
                <a:solidFill>
                  <a:schemeClr val="bg1">
                    <a:lumMod val="85000"/>
                  </a:schemeClr>
                </a:solidFill>
              </a:endParaRPr>
            </a:p>
          </p:txBody>
        </p:sp>
        <p:sp>
          <p:nvSpPr>
            <p:cNvPr id="17" name="Ellipse 16"/>
            <p:cNvSpPr/>
            <p:nvPr/>
          </p:nvSpPr>
          <p:spPr>
            <a:xfrm>
              <a:off x="747859" y="4940767"/>
              <a:ext cx="1186091" cy="1186091"/>
            </a:xfrm>
            <a:prstGeom prst="ellipse">
              <a:avLst/>
            </a:prstGeom>
            <a:grpFill/>
            <a:ln w="12700">
              <a:solidFill>
                <a:schemeClr val="accent5">
                  <a:lumMod val="20000"/>
                  <a:lumOff val="8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grpSp>
      <p:graphicFrame>
        <p:nvGraphicFramePr>
          <p:cNvPr id="11" name="Diagramme 10"/>
          <p:cNvGraphicFramePr>
            <a:graphicFrameLocks noChangeAspect="1"/>
          </p:cNvGraphicFramePr>
          <p:nvPr>
            <p:extLst>
              <p:ext uri="{D42A27DB-BD31-4B8C-83A1-F6EECF244321}">
                <p14:modId xmlns:p14="http://schemas.microsoft.com/office/powerpoint/2010/main" val="81898992"/>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ZoneTexte 2"/>
          <p:cNvSpPr txBox="1"/>
          <p:nvPr/>
        </p:nvSpPr>
        <p:spPr>
          <a:xfrm>
            <a:off x="1214649" y="887104"/>
            <a:ext cx="3267199" cy="523220"/>
          </a:xfrm>
          <a:prstGeom prst="rect">
            <a:avLst/>
          </a:prstGeom>
          <a:noFill/>
        </p:spPr>
        <p:txBody>
          <a:bodyPr wrap="square" rtlCol="0">
            <a:spAutoFit/>
          </a:bodyPr>
          <a:lstStyle/>
          <a:p>
            <a:r>
              <a:rPr lang="fr-FR" sz="2800" b="1" dirty="0"/>
              <a:t>Objectifs de l’étude</a:t>
            </a:r>
          </a:p>
        </p:txBody>
      </p:sp>
      <p:sp>
        <p:nvSpPr>
          <p:cNvPr id="2" name="Ellipse 1"/>
          <p:cNvSpPr/>
          <p:nvPr/>
        </p:nvSpPr>
        <p:spPr>
          <a:xfrm>
            <a:off x="1340904" y="3763507"/>
            <a:ext cx="593046" cy="6879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dirty="0">
                <a:solidFill>
                  <a:schemeClr val="bg1">
                    <a:lumMod val="85000"/>
                  </a:schemeClr>
                </a:solidFill>
              </a:rPr>
              <a:t>2</a:t>
            </a:r>
          </a:p>
        </p:txBody>
      </p:sp>
      <p:sp>
        <p:nvSpPr>
          <p:cNvPr id="22" name="Ellipse 21"/>
          <p:cNvSpPr/>
          <p:nvPr/>
        </p:nvSpPr>
        <p:spPr>
          <a:xfrm>
            <a:off x="1044381" y="5159634"/>
            <a:ext cx="593046" cy="6879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dirty="0">
                <a:solidFill>
                  <a:schemeClr val="bg1">
                    <a:lumMod val="85000"/>
                  </a:schemeClr>
                </a:solidFill>
              </a:rPr>
              <a:t>3</a:t>
            </a:r>
          </a:p>
        </p:txBody>
      </p:sp>
      <p:sp>
        <p:nvSpPr>
          <p:cNvPr id="4" name="Espace réservé du numéro de diapositive 3"/>
          <p:cNvSpPr>
            <a:spLocks noGrp="1"/>
          </p:cNvSpPr>
          <p:nvPr>
            <p:ph type="sldNum" sz="quarter" idx="12"/>
          </p:nvPr>
        </p:nvSpPr>
        <p:spPr/>
        <p:txBody>
          <a:bodyPr/>
          <a:lstStyle/>
          <a:p>
            <a:fld id="{E8E963B7-37A0-4AC9-95FB-AD85C5B13107}" type="slidenum">
              <a:rPr lang="fr-FR" smtClean="0"/>
              <a:t>6</a:t>
            </a:fld>
            <a:endParaRPr lang="fr-FR"/>
          </a:p>
        </p:txBody>
      </p:sp>
    </p:spTree>
    <p:extLst>
      <p:ext uri="{BB962C8B-B14F-4D97-AF65-F5344CB8AC3E}">
        <p14:creationId xmlns:p14="http://schemas.microsoft.com/office/powerpoint/2010/main" val="2060252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E8E963B7-37A0-4AC9-95FB-AD85C5B13107}" type="slidenum">
              <a:rPr lang="fr-FR" smtClean="0"/>
              <a:t>7</a:t>
            </a:fld>
            <a:endParaRPr lang="fr-FR" dirty="0"/>
          </a:p>
        </p:txBody>
      </p:sp>
      <p:sp>
        <p:nvSpPr>
          <p:cNvPr id="4" name="ZoneTexte 3"/>
          <p:cNvSpPr txBox="1"/>
          <p:nvPr/>
        </p:nvSpPr>
        <p:spPr>
          <a:xfrm>
            <a:off x="318402" y="876702"/>
            <a:ext cx="5661966" cy="1077218"/>
          </a:xfrm>
          <a:prstGeom prst="rect">
            <a:avLst/>
          </a:prstGeom>
          <a:noFill/>
        </p:spPr>
        <p:txBody>
          <a:bodyPr wrap="square" rtlCol="0">
            <a:spAutoFit/>
          </a:bodyPr>
          <a:lstStyle/>
          <a:p>
            <a:r>
              <a:rPr lang="fr-FR" sz="3200" b="1" dirty="0"/>
              <a:t>DEPHY Bretagne </a:t>
            </a:r>
            <a:r>
              <a:rPr lang="fr-FR" dirty="0"/>
              <a:t>Grande culture</a:t>
            </a:r>
          </a:p>
          <a:p>
            <a:endParaRPr lang="fr-FR" sz="3200" b="1" dirty="0"/>
          </a:p>
        </p:txBody>
      </p:sp>
      <p:sp>
        <p:nvSpPr>
          <p:cNvPr id="8" name="Rectangle 7"/>
          <p:cNvSpPr/>
          <p:nvPr/>
        </p:nvSpPr>
        <p:spPr>
          <a:xfrm>
            <a:off x="463285" y="1643726"/>
            <a:ext cx="6433936" cy="203132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Wingdings" panose="05000000000000000000" pitchFamily="2" charset="2"/>
              <a:buChar char="Ø"/>
            </a:pPr>
            <a:r>
              <a:rPr lang="fr-FR" dirty="0">
                <a:solidFill>
                  <a:schemeClr val="tx1"/>
                </a:solidFill>
                <a:latin typeface="Times New Roman" panose="02020603050405020304" pitchFamily="18" charset="0"/>
                <a:cs typeface="Times New Roman" panose="02020603050405020304" pitchFamily="18" charset="0"/>
              </a:rPr>
              <a:t>3 groupes DEPHY:</a:t>
            </a:r>
          </a:p>
          <a:p>
            <a:endParaRPr lang="fr-FR" dirty="0">
              <a:solidFill>
                <a:srgbClr val="339966"/>
              </a:solidFill>
              <a:latin typeface="Times New Roman" panose="02020603050405020304" pitchFamily="18" charset="0"/>
              <a:cs typeface="Times New Roman" panose="02020603050405020304" pitchFamily="18" charset="0"/>
            </a:endParaRPr>
          </a:p>
          <a:p>
            <a:pPr lvl="1"/>
            <a:r>
              <a:rPr lang="fr-FR" dirty="0">
                <a:solidFill>
                  <a:srgbClr val="339966"/>
                </a:solidFill>
                <a:latin typeface="Times New Roman" panose="02020603050405020304" pitchFamily="18" charset="0"/>
                <a:cs typeface="Times New Roman" panose="02020603050405020304" pitchFamily="18" charset="0"/>
              </a:rPr>
              <a:t>La Coopérative le </a:t>
            </a:r>
            <a:r>
              <a:rPr lang="fr-FR" dirty="0" err="1">
                <a:solidFill>
                  <a:srgbClr val="339966"/>
                </a:solidFill>
                <a:latin typeface="Times New Roman" panose="02020603050405020304" pitchFamily="18" charset="0"/>
                <a:cs typeface="Times New Roman" panose="02020603050405020304" pitchFamily="18" charset="0"/>
              </a:rPr>
              <a:t>Gouessant</a:t>
            </a:r>
            <a:r>
              <a:rPr lang="fr-FR" dirty="0">
                <a:solidFill>
                  <a:srgbClr val="339966"/>
                </a:solidFill>
                <a:latin typeface="Times New Roman" panose="02020603050405020304" pitchFamily="18" charset="0"/>
                <a:cs typeface="Times New Roman" panose="02020603050405020304" pitchFamily="18" charset="0"/>
              </a:rPr>
              <a:t> (GOUE_22)</a:t>
            </a:r>
            <a:endParaRPr lang="fr-FR" dirty="0">
              <a:solidFill>
                <a:srgbClr val="333333"/>
              </a:solidFill>
              <a:latin typeface="Times New Roman" panose="02020603050405020304" pitchFamily="18" charset="0"/>
              <a:cs typeface="Times New Roman" panose="02020603050405020304" pitchFamily="18" charset="0"/>
            </a:endParaRPr>
          </a:p>
          <a:p>
            <a:pPr lvl="1"/>
            <a:endParaRPr lang="fr-FR" dirty="0">
              <a:solidFill>
                <a:srgbClr val="E63A20"/>
              </a:solidFill>
              <a:latin typeface="Times New Roman" panose="02020603050405020304" pitchFamily="18" charset="0"/>
              <a:cs typeface="Times New Roman" panose="02020603050405020304" pitchFamily="18" charset="0"/>
            </a:endParaRPr>
          </a:p>
          <a:p>
            <a:pPr lvl="1"/>
            <a:r>
              <a:rPr lang="fr-FR" dirty="0">
                <a:solidFill>
                  <a:srgbClr val="E63A20"/>
                </a:solidFill>
                <a:latin typeface="Times New Roman" panose="02020603050405020304" pitchFamily="18" charset="0"/>
                <a:cs typeface="Times New Roman" panose="02020603050405020304" pitchFamily="18" charset="0"/>
              </a:rPr>
              <a:t>La Chambre d’Agriculture des Côtes d’Armor (CRAB_22)</a:t>
            </a:r>
          </a:p>
          <a:p>
            <a:pPr lvl="1"/>
            <a:endParaRPr lang="fr-FR" dirty="0">
              <a:solidFill>
                <a:srgbClr val="333333"/>
              </a:solidFill>
              <a:latin typeface="Times New Roman" panose="02020603050405020304" pitchFamily="18" charset="0"/>
              <a:cs typeface="Times New Roman" panose="02020603050405020304" pitchFamily="18" charset="0"/>
            </a:endParaRPr>
          </a:p>
          <a:p>
            <a:pPr lvl="1"/>
            <a:r>
              <a:rPr lang="fr-FR" dirty="0">
                <a:solidFill>
                  <a:srgbClr val="3366FF"/>
                </a:solidFill>
                <a:latin typeface="Times New Roman" panose="02020603050405020304" pitchFamily="18" charset="0"/>
                <a:cs typeface="Times New Roman" panose="02020603050405020304" pitchFamily="18" charset="0"/>
              </a:rPr>
              <a:t>La Chambre d’Agriculture d’Ille-et-Vilaine (CRAB_35)</a:t>
            </a:r>
          </a:p>
        </p:txBody>
      </p:sp>
      <p:graphicFrame>
        <p:nvGraphicFramePr>
          <p:cNvPr id="14" name="Diagramme 13"/>
          <p:cNvGraphicFramePr>
            <a:graphicFrameLocks noChangeAspect="1"/>
          </p:cNvGraphicFramePr>
          <p:nvPr>
            <p:extLst>
              <p:ext uri="{D42A27DB-BD31-4B8C-83A1-F6EECF244321}">
                <p14:modId xmlns:p14="http://schemas.microsoft.com/office/powerpoint/2010/main" val="824218065"/>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e 1"/>
          <p:cNvGrpSpPr/>
          <p:nvPr/>
        </p:nvGrpSpPr>
        <p:grpSpPr>
          <a:xfrm>
            <a:off x="6897221" y="1643726"/>
            <a:ext cx="5294779" cy="3473054"/>
            <a:chOff x="6897221" y="1643726"/>
            <a:chExt cx="5294779" cy="3473054"/>
          </a:xfrm>
        </p:grpSpPr>
        <p:pic>
          <p:nvPicPr>
            <p:cNvPr id="20" name="Image 19"/>
            <p:cNvPicPr>
              <a:picLocks noChangeAspect="1"/>
            </p:cNvPicPr>
            <p:nvPr/>
          </p:nvPicPr>
          <p:blipFill rotWithShape="1">
            <a:blip r:embed="rId8"/>
            <a:srcRect b="9013"/>
            <a:stretch/>
          </p:blipFill>
          <p:spPr>
            <a:xfrm>
              <a:off x="6897221" y="1643726"/>
              <a:ext cx="5067300" cy="3015956"/>
            </a:xfrm>
            <a:prstGeom prst="rect">
              <a:avLst/>
            </a:prstGeom>
            <a:ln>
              <a:solidFill>
                <a:schemeClr val="accent5"/>
              </a:solidFill>
            </a:ln>
          </p:spPr>
        </p:pic>
        <p:sp>
          <p:nvSpPr>
            <p:cNvPr id="5" name="ZoneTexte 4"/>
            <p:cNvSpPr txBox="1"/>
            <p:nvPr/>
          </p:nvSpPr>
          <p:spPr>
            <a:xfrm>
              <a:off x="7219950" y="4809003"/>
              <a:ext cx="4972050" cy="307777"/>
            </a:xfrm>
            <a:prstGeom prst="rect">
              <a:avLst/>
            </a:prstGeom>
            <a:noFill/>
          </p:spPr>
          <p:txBody>
            <a:bodyPr wrap="square" rtlCol="0">
              <a:spAutoFit/>
            </a:bodyPr>
            <a:lstStyle/>
            <a:p>
              <a:r>
                <a:rPr lang="fr-FR" sz="1400" dirty="0"/>
                <a:t>Localisation des parcelles des trois groupes DEPHY Bretagne</a:t>
              </a:r>
            </a:p>
          </p:txBody>
        </p:sp>
      </p:grpSp>
      <p:sp>
        <p:nvSpPr>
          <p:cNvPr id="6" name="Rectangle 5"/>
          <p:cNvSpPr/>
          <p:nvPr/>
        </p:nvSpPr>
        <p:spPr>
          <a:xfrm>
            <a:off x="463284" y="3815089"/>
            <a:ext cx="9359141" cy="2723823"/>
          </a:xfrm>
          <a:prstGeom prst="rect">
            <a:avLst/>
          </a:prstGeom>
        </p:spPr>
        <p:txBody>
          <a:bodyPr wrap="square">
            <a:spAutoFit/>
          </a:bodyPr>
          <a:lstStyle/>
          <a:p>
            <a:pPr marL="285750" indent="-285750">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38 parcelles au totale</a:t>
            </a:r>
          </a:p>
          <a:p>
            <a:endParaRPr lang="fr-FR"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dirty="0">
                <a:latin typeface="Times New Roman" panose="02020603050405020304" pitchFamily="18" charset="0"/>
                <a:ea typeface="Calibri" panose="020F0502020204030204" pitchFamily="34" charset="0"/>
                <a:cs typeface="Times New Roman" panose="02020603050405020304" pitchFamily="18" charset="0"/>
              </a:rPr>
              <a:t>28 parcelles sélectionnées sur 38</a:t>
            </a:r>
          </a:p>
          <a:p>
            <a:endParaRPr lang="fr-FR" dirty="0">
              <a:solidFill>
                <a:srgbClr val="3366FF"/>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4 années d’échantillonnages :</a:t>
            </a:r>
          </a:p>
          <a:p>
            <a:pPr lvl="1">
              <a:lnSpc>
                <a:spcPct val="150000"/>
              </a:lnSpc>
            </a:pPr>
            <a:r>
              <a:rPr lang="fr-FR" dirty="0">
                <a:latin typeface="Times New Roman" panose="02020603050405020304" pitchFamily="18" charset="0"/>
                <a:cs typeface="Times New Roman" panose="02020603050405020304" pitchFamily="18" charset="0"/>
              </a:rPr>
              <a:t>2017, 2018, 2019 et 2020</a:t>
            </a:r>
          </a:p>
          <a:p>
            <a:pPr marL="285750" indent="-285750">
              <a:lnSpc>
                <a:spcPct val="150000"/>
              </a:lnSpc>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13 pratiques agricoles :</a:t>
            </a:r>
          </a:p>
          <a:p>
            <a:pPr>
              <a:lnSpc>
                <a:spcPct val="150000"/>
              </a:lnSpc>
            </a:pPr>
            <a:r>
              <a:rPr lang="fr-FR" dirty="0">
                <a:latin typeface="Times New Roman" panose="02020603050405020304" pitchFamily="18" charset="0"/>
                <a:cs typeface="Times New Roman" panose="02020603050405020304" pitchFamily="18" charset="0"/>
              </a:rPr>
              <a:t>       Travail du sol (3), traitements phytosanitaires (3) et Gestion pluriannuelle des parcelles (7)</a:t>
            </a:r>
          </a:p>
        </p:txBody>
      </p:sp>
    </p:spTree>
    <p:extLst>
      <p:ext uri="{BB962C8B-B14F-4D97-AF65-F5344CB8AC3E}">
        <p14:creationId xmlns:p14="http://schemas.microsoft.com/office/powerpoint/2010/main" val="365816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e 14"/>
          <p:cNvGrpSpPr/>
          <p:nvPr/>
        </p:nvGrpSpPr>
        <p:grpSpPr>
          <a:xfrm>
            <a:off x="235933" y="870827"/>
            <a:ext cx="11225639" cy="1496001"/>
            <a:chOff x="235933" y="870827"/>
            <a:chExt cx="11225639" cy="1496001"/>
          </a:xfrm>
        </p:grpSpPr>
        <p:grpSp>
          <p:nvGrpSpPr>
            <p:cNvPr id="5" name="Groupe 4"/>
            <p:cNvGrpSpPr/>
            <p:nvPr/>
          </p:nvGrpSpPr>
          <p:grpSpPr>
            <a:xfrm>
              <a:off x="235933" y="870827"/>
              <a:ext cx="11225639" cy="1029165"/>
              <a:chOff x="235933" y="870827"/>
              <a:chExt cx="11225639" cy="1029165"/>
            </a:xfrm>
          </p:grpSpPr>
          <p:sp>
            <p:nvSpPr>
              <p:cNvPr id="4" name="ZoneTexte 3"/>
              <p:cNvSpPr txBox="1"/>
              <p:nvPr/>
            </p:nvSpPr>
            <p:spPr>
              <a:xfrm>
                <a:off x="235933" y="870827"/>
                <a:ext cx="11225639" cy="584775"/>
              </a:xfrm>
              <a:prstGeom prst="rect">
                <a:avLst/>
              </a:prstGeom>
              <a:noFill/>
            </p:spPr>
            <p:txBody>
              <a:bodyPr wrap="square" rtlCol="0">
                <a:spAutoFit/>
              </a:bodyPr>
              <a:lstStyle/>
              <a:p>
                <a:r>
                  <a:rPr lang="fr-FR" sz="3200" b="1" dirty="0"/>
                  <a:t>Méthode d’échantillonnage des lombriciens</a:t>
                </a:r>
              </a:p>
            </p:txBody>
          </p:sp>
          <p:sp>
            <p:nvSpPr>
              <p:cNvPr id="12" name="ZoneTexte 11"/>
              <p:cNvSpPr txBox="1"/>
              <p:nvPr/>
            </p:nvSpPr>
            <p:spPr>
              <a:xfrm>
                <a:off x="601191" y="1530660"/>
                <a:ext cx="1274116" cy="369332"/>
              </a:xfrm>
              <a:prstGeom prst="rect">
                <a:avLst/>
              </a:prstGeom>
              <a:solidFill>
                <a:schemeClr val="accent1"/>
              </a:solidFill>
            </p:spPr>
            <p:txBody>
              <a:bodyPr wrap="square" rtlCol="0">
                <a:spAutoFit/>
              </a:bodyPr>
              <a:lstStyle/>
              <a:p>
                <a:r>
                  <a:rPr lang="fr-FR" b="1" dirty="0">
                    <a:solidFill>
                      <a:schemeClr val="bg1"/>
                    </a:solidFill>
                  </a:rPr>
                  <a:t>Au terrain</a:t>
                </a:r>
              </a:p>
            </p:txBody>
          </p:sp>
        </p:grpSp>
        <p:sp>
          <p:nvSpPr>
            <p:cNvPr id="13" name="ZoneTexte 12"/>
            <p:cNvSpPr txBox="1"/>
            <p:nvPr/>
          </p:nvSpPr>
          <p:spPr>
            <a:xfrm>
              <a:off x="3673919" y="1905163"/>
              <a:ext cx="4801792" cy="461665"/>
            </a:xfrm>
            <a:prstGeom prst="rect">
              <a:avLst/>
            </a:prstGeom>
            <a:noFill/>
          </p:spPr>
          <p:txBody>
            <a:bodyPr wrap="square" rtlCol="0">
              <a:spAutoFit/>
            </a:bodyPr>
            <a:lstStyle/>
            <a:p>
              <a:r>
                <a:rPr lang="fr-FR" sz="2400" b="1" dirty="0"/>
                <a:t>Protocole test bêche vers de terre</a:t>
              </a:r>
            </a:p>
          </p:txBody>
        </p:sp>
      </p:grpSp>
      <p:graphicFrame>
        <p:nvGraphicFramePr>
          <p:cNvPr id="22" name="Diagramme 21"/>
          <p:cNvGraphicFramePr>
            <a:graphicFrameLocks noChangeAspect="1"/>
          </p:cNvGraphicFramePr>
          <p:nvPr>
            <p:extLst>
              <p:ext uri="{D42A27DB-BD31-4B8C-83A1-F6EECF244321}">
                <p14:modId xmlns:p14="http://schemas.microsoft.com/office/powerpoint/2010/main" val="2969216011"/>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e 32"/>
          <p:cNvGrpSpPr/>
          <p:nvPr/>
        </p:nvGrpSpPr>
        <p:grpSpPr>
          <a:xfrm>
            <a:off x="235933" y="2889867"/>
            <a:ext cx="2805095" cy="3189483"/>
            <a:chOff x="206734" y="2478314"/>
            <a:chExt cx="2490799" cy="2829396"/>
          </a:xfrm>
        </p:grpSpPr>
        <p:sp>
          <p:nvSpPr>
            <p:cNvPr id="6" name="Rectangle à coins arrondis 5"/>
            <p:cNvSpPr/>
            <p:nvPr/>
          </p:nvSpPr>
          <p:spPr>
            <a:xfrm>
              <a:off x="206734" y="2478314"/>
              <a:ext cx="2004632" cy="2004632"/>
            </a:xfrm>
            <a:prstGeom prst="roundRect">
              <a:avLst>
                <a:gd name="adj" fmla="val 10000"/>
              </a:avLst>
            </a:prstGeom>
            <a:blipFill rotWithShape="1">
              <a:blip r:embed="rId8"/>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7" name="Forme libre 6"/>
            <p:cNvSpPr/>
            <p:nvPr/>
          </p:nvSpPr>
          <p:spPr>
            <a:xfrm>
              <a:off x="897534" y="4313212"/>
              <a:ext cx="1799999" cy="994498"/>
            </a:xfrm>
            <a:custGeom>
              <a:avLst/>
              <a:gdLst>
                <a:gd name="connsiteX0" fmla="*/ 0 w 1799999"/>
                <a:gd name="connsiteY0" fmla="*/ 99450 h 994498"/>
                <a:gd name="connsiteX1" fmla="*/ 99450 w 1799999"/>
                <a:gd name="connsiteY1" fmla="*/ 0 h 994498"/>
                <a:gd name="connsiteX2" fmla="*/ 1700549 w 1799999"/>
                <a:gd name="connsiteY2" fmla="*/ 0 h 994498"/>
                <a:gd name="connsiteX3" fmla="*/ 1799999 w 1799999"/>
                <a:gd name="connsiteY3" fmla="*/ 99450 h 994498"/>
                <a:gd name="connsiteX4" fmla="*/ 1799999 w 1799999"/>
                <a:gd name="connsiteY4" fmla="*/ 895048 h 994498"/>
                <a:gd name="connsiteX5" fmla="*/ 1700549 w 1799999"/>
                <a:gd name="connsiteY5" fmla="*/ 994498 h 994498"/>
                <a:gd name="connsiteX6" fmla="*/ 99450 w 1799999"/>
                <a:gd name="connsiteY6" fmla="*/ 994498 h 994498"/>
                <a:gd name="connsiteX7" fmla="*/ 0 w 1799999"/>
                <a:gd name="connsiteY7" fmla="*/ 895048 h 994498"/>
                <a:gd name="connsiteX8" fmla="*/ 0 w 1799999"/>
                <a:gd name="connsiteY8" fmla="*/ 99450 h 99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9999" h="994498">
                  <a:moveTo>
                    <a:pt x="0" y="99450"/>
                  </a:moveTo>
                  <a:cubicBezTo>
                    <a:pt x="0" y="44525"/>
                    <a:pt x="44525" y="0"/>
                    <a:pt x="99450" y="0"/>
                  </a:cubicBezTo>
                  <a:lnTo>
                    <a:pt x="1700549" y="0"/>
                  </a:lnTo>
                  <a:cubicBezTo>
                    <a:pt x="1755474" y="0"/>
                    <a:pt x="1799999" y="44525"/>
                    <a:pt x="1799999" y="99450"/>
                  </a:cubicBezTo>
                  <a:lnTo>
                    <a:pt x="1799999" y="895048"/>
                  </a:lnTo>
                  <a:cubicBezTo>
                    <a:pt x="1799999" y="949973"/>
                    <a:pt x="1755474" y="994498"/>
                    <a:pt x="1700549" y="994498"/>
                  </a:cubicBezTo>
                  <a:lnTo>
                    <a:pt x="99450" y="994498"/>
                  </a:lnTo>
                  <a:cubicBezTo>
                    <a:pt x="44525" y="994498"/>
                    <a:pt x="0" y="949973"/>
                    <a:pt x="0" y="895048"/>
                  </a:cubicBezTo>
                  <a:lnTo>
                    <a:pt x="0" y="99450"/>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088" tIns="90088" rIns="90088" bIns="90088" numCol="1" spcCol="1270" anchor="ctr" anchorCtr="0">
              <a:noAutofit/>
            </a:bodyPr>
            <a:lstStyle/>
            <a:p>
              <a:pPr lvl="0" algn="ctr" defTabSz="711200">
                <a:lnSpc>
                  <a:spcPct val="90000"/>
                </a:lnSpc>
                <a:spcBef>
                  <a:spcPct val="0"/>
                </a:spcBef>
                <a:spcAft>
                  <a:spcPct val="35000"/>
                </a:spcAft>
              </a:pPr>
              <a:r>
                <a:rPr lang="fr-FR" sz="1600" kern="1200" dirty="0"/>
                <a:t>Disposition des blocs de sols</a:t>
              </a:r>
            </a:p>
          </p:txBody>
        </p:sp>
        <p:sp>
          <p:nvSpPr>
            <p:cNvPr id="3" name="Ellipse 2"/>
            <p:cNvSpPr/>
            <p:nvPr/>
          </p:nvSpPr>
          <p:spPr>
            <a:xfrm>
              <a:off x="592245" y="4267451"/>
              <a:ext cx="464024" cy="44985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grpSp>
      <p:grpSp>
        <p:nvGrpSpPr>
          <p:cNvPr id="34" name="Groupe 33"/>
          <p:cNvGrpSpPr/>
          <p:nvPr/>
        </p:nvGrpSpPr>
        <p:grpSpPr>
          <a:xfrm>
            <a:off x="2464584" y="2889868"/>
            <a:ext cx="3553674" cy="3189482"/>
            <a:chOff x="2561692" y="2478314"/>
            <a:chExt cx="3115039" cy="2852627"/>
          </a:xfrm>
        </p:grpSpPr>
        <p:sp>
          <p:nvSpPr>
            <p:cNvPr id="8" name="Forme libre 7"/>
            <p:cNvSpPr/>
            <p:nvPr/>
          </p:nvSpPr>
          <p:spPr>
            <a:xfrm>
              <a:off x="2561692" y="3239788"/>
              <a:ext cx="350325" cy="481685"/>
            </a:xfrm>
            <a:custGeom>
              <a:avLst/>
              <a:gdLst>
                <a:gd name="connsiteX0" fmla="*/ 0 w 350325"/>
                <a:gd name="connsiteY0" fmla="*/ 96337 h 481685"/>
                <a:gd name="connsiteX1" fmla="*/ 175163 w 350325"/>
                <a:gd name="connsiteY1" fmla="*/ 96337 h 481685"/>
                <a:gd name="connsiteX2" fmla="*/ 175163 w 350325"/>
                <a:gd name="connsiteY2" fmla="*/ 0 h 481685"/>
                <a:gd name="connsiteX3" fmla="*/ 350325 w 350325"/>
                <a:gd name="connsiteY3" fmla="*/ 240843 h 481685"/>
                <a:gd name="connsiteX4" fmla="*/ 175163 w 350325"/>
                <a:gd name="connsiteY4" fmla="*/ 481685 h 481685"/>
                <a:gd name="connsiteX5" fmla="*/ 175163 w 350325"/>
                <a:gd name="connsiteY5" fmla="*/ 385348 h 481685"/>
                <a:gd name="connsiteX6" fmla="*/ 0 w 350325"/>
                <a:gd name="connsiteY6" fmla="*/ 385348 h 481685"/>
                <a:gd name="connsiteX7" fmla="*/ 0 w 350325"/>
                <a:gd name="connsiteY7" fmla="*/ 96337 h 48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325" h="481685">
                  <a:moveTo>
                    <a:pt x="0" y="96337"/>
                  </a:moveTo>
                  <a:lnTo>
                    <a:pt x="175163" y="96337"/>
                  </a:lnTo>
                  <a:lnTo>
                    <a:pt x="175163" y="0"/>
                  </a:lnTo>
                  <a:lnTo>
                    <a:pt x="350325" y="240843"/>
                  </a:lnTo>
                  <a:lnTo>
                    <a:pt x="175163" y="481685"/>
                  </a:lnTo>
                  <a:lnTo>
                    <a:pt x="175163" y="385348"/>
                  </a:lnTo>
                  <a:lnTo>
                    <a:pt x="0" y="385348"/>
                  </a:lnTo>
                  <a:lnTo>
                    <a:pt x="0" y="9633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337" rIns="105097" bIns="96337" numCol="1" spcCol="1270" anchor="ctr" anchorCtr="0">
              <a:noAutofit/>
            </a:bodyPr>
            <a:lstStyle/>
            <a:p>
              <a:pPr lvl="0" algn="ctr" defTabSz="889000">
                <a:lnSpc>
                  <a:spcPct val="90000"/>
                </a:lnSpc>
                <a:spcBef>
                  <a:spcPct val="0"/>
                </a:spcBef>
                <a:spcAft>
                  <a:spcPct val="35000"/>
                </a:spcAft>
              </a:pPr>
              <a:endParaRPr lang="fr-FR" sz="2000" kern="1200"/>
            </a:p>
          </p:txBody>
        </p:sp>
        <p:sp>
          <p:nvSpPr>
            <p:cNvPr id="9" name="Rectangle à coins arrondis 8"/>
            <p:cNvSpPr/>
            <p:nvPr/>
          </p:nvSpPr>
          <p:spPr>
            <a:xfrm>
              <a:off x="3212297" y="2478314"/>
              <a:ext cx="2004632" cy="2004632"/>
            </a:xfrm>
            <a:prstGeom prst="roundRect">
              <a:avLst>
                <a:gd name="adj" fmla="val 10000"/>
              </a:avLst>
            </a:prstGeom>
            <a:blipFill rotWithShape="1">
              <a:blip r:embed="rId9"/>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10" name="Forme libre 9"/>
            <p:cNvSpPr/>
            <p:nvPr/>
          </p:nvSpPr>
          <p:spPr>
            <a:xfrm>
              <a:off x="3876732" y="4336443"/>
              <a:ext cx="1799999" cy="994498"/>
            </a:xfrm>
            <a:custGeom>
              <a:avLst/>
              <a:gdLst>
                <a:gd name="connsiteX0" fmla="*/ 0 w 1799999"/>
                <a:gd name="connsiteY0" fmla="*/ 99450 h 994498"/>
                <a:gd name="connsiteX1" fmla="*/ 99450 w 1799999"/>
                <a:gd name="connsiteY1" fmla="*/ 0 h 994498"/>
                <a:gd name="connsiteX2" fmla="*/ 1700549 w 1799999"/>
                <a:gd name="connsiteY2" fmla="*/ 0 h 994498"/>
                <a:gd name="connsiteX3" fmla="*/ 1799999 w 1799999"/>
                <a:gd name="connsiteY3" fmla="*/ 99450 h 994498"/>
                <a:gd name="connsiteX4" fmla="*/ 1799999 w 1799999"/>
                <a:gd name="connsiteY4" fmla="*/ 895048 h 994498"/>
                <a:gd name="connsiteX5" fmla="*/ 1700549 w 1799999"/>
                <a:gd name="connsiteY5" fmla="*/ 994498 h 994498"/>
                <a:gd name="connsiteX6" fmla="*/ 99450 w 1799999"/>
                <a:gd name="connsiteY6" fmla="*/ 994498 h 994498"/>
                <a:gd name="connsiteX7" fmla="*/ 0 w 1799999"/>
                <a:gd name="connsiteY7" fmla="*/ 895048 h 994498"/>
                <a:gd name="connsiteX8" fmla="*/ 0 w 1799999"/>
                <a:gd name="connsiteY8" fmla="*/ 99450 h 99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9999" h="994498">
                  <a:moveTo>
                    <a:pt x="0" y="99450"/>
                  </a:moveTo>
                  <a:cubicBezTo>
                    <a:pt x="0" y="44525"/>
                    <a:pt x="44525" y="0"/>
                    <a:pt x="99450" y="0"/>
                  </a:cubicBezTo>
                  <a:lnTo>
                    <a:pt x="1700549" y="0"/>
                  </a:lnTo>
                  <a:cubicBezTo>
                    <a:pt x="1755474" y="0"/>
                    <a:pt x="1799999" y="44525"/>
                    <a:pt x="1799999" y="99450"/>
                  </a:cubicBezTo>
                  <a:lnTo>
                    <a:pt x="1799999" y="895048"/>
                  </a:lnTo>
                  <a:cubicBezTo>
                    <a:pt x="1799999" y="949973"/>
                    <a:pt x="1755474" y="994498"/>
                    <a:pt x="1700549" y="994498"/>
                  </a:cubicBezTo>
                  <a:lnTo>
                    <a:pt x="99450" y="994498"/>
                  </a:lnTo>
                  <a:cubicBezTo>
                    <a:pt x="44525" y="994498"/>
                    <a:pt x="0" y="949973"/>
                    <a:pt x="0" y="895048"/>
                  </a:cubicBezTo>
                  <a:lnTo>
                    <a:pt x="0" y="99450"/>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088" tIns="90088" rIns="90088" bIns="90088" numCol="1" spcCol="1270" anchor="ctr" anchorCtr="0">
              <a:noAutofit/>
            </a:bodyPr>
            <a:lstStyle/>
            <a:p>
              <a:pPr lvl="0" algn="ctr" defTabSz="711200">
                <a:lnSpc>
                  <a:spcPct val="90000"/>
                </a:lnSpc>
                <a:spcBef>
                  <a:spcPct val="0"/>
                </a:spcBef>
                <a:spcAft>
                  <a:spcPct val="35000"/>
                </a:spcAft>
              </a:pPr>
              <a:r>
                <a:rPr lang="fr-FR" sz="1600" kern="1200" dirty="0"/>
                <a:t>Extraction des blocs de sols</a:t>
              </a:r>
            </a:p>
          </p:txBody>
        </p:sp>
        <p:sp>
          <p:nvSpPr>
            <p:cNvPr id="25" name="Ellipse 24"/>
            <p:cNvSpPr/>
            <p:nvPr/>
          </p:nvSpPr>
          <p:spPr>
            <a:xfrm>
              <a:off x="3576771" y="4313212"/>
              <a:ext cx="464024" cy="44985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grpSp>
      <p:grpSp>
        <p:nvGrpSpPr>
          <p:cNvPr id="35" name="Groupe 34"/>
          <p:cNvGrpSpPr/>
          <p:nvPr/>
        </p:nvGrpSpPr>
        <p:grpSpPr>
          <a:xfrm>
            <a:off x="5470148" y="2889868"/>
            <a:ext cx="3656168" cy="3189482"/>
            <a:chOff x="5567256" y="2478314"/>
            <a:chExt cx="3217533" cy="2885180"/>
          </a:xfrm>
        </p:grpSpPr>
        <p:sp>
          <p:nvSpPr>
            <p:cNvPr id="11" name="Forme libre 10"/>
            <p:cNvSpPr/>
            <p:nvPr/>
          </p:nvSpPr>
          <p:spPr>
            <a:xfrm>
              <a:off x="5567256" y="3239788"/>
              <a:ext cx="350325" cy="481685"/>
            </a:xfrm>
            <a:custGeom>
              <a:avLst/>
              <a:gdLst>
                <a:gd name="connsiteX0" fmla="*/ 0 w 350325"/>
                <a:gd name="connsiteY0" fmla="*/ 96337 h 481685"/>
                <a:gd name="connsiteX1" fmla="*/ 175163 w 350325"/>
                <a:gd name="connsiteY1" fmla="*/ 96337 h 481685"/>
                <a:gd name="connsiteX2" fmla="*/ 175163 w 350325"/>
                <a:gd name="connsiteY2" fmla="*/ 0 h 481685"/>
                <a:gd name="connsiteX3" fmla="*/ 350325 w 350325"/>
                <a:gd name="connsiteY3" fmla="*/ 240843 h 481685"/>
                <a:gd name="connsiteX4" fmla="*/ 175163 w 350325"/>
                <a:gd name="connsiteY4" fmla="*/ 481685 h 481685"/>
                <a:gd name="connsiteX5" fmla="*/ 175163 w 350325"/>
                <a:gd name="connsiteY5" fmla="*/ 385348 h 481685"/>
                <a:gd name="connsiteX6" fmla="*/ 0 w 350325"/>
                <a:gd name="connsiteY6" fmla="*/ 385348 h 481685"/>
                <a:gd name="connsiteX7" fmla="*/ 0 w 350325"/>
                <a:gd name="connsiteY7" fmla="*/ 96337 h 48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325" h="481685">
                  <a:moveTo>
                    <a:pt x="0" y="96337"/>
                  </a:moveTo>
                  <a:lnTo>
                    <a:pt x="175163" y="96337"/>
                  </a:lnTo>
                  <a:lnTo>
                    <a:pt x="175163" y="0"/>
                  </a:lnTo>
                  <a:lnTo>
                    <a:pt x="350325" y="240843"/>
                  </a:lnTo>
                  <a:lnTo>
                    <a:pt x="175163" y="481685"/>
                  </a:lnTo>
                  <a:lnTo>
                    <a:pt x="175163" y="385348"/>
                  </a:lnTo>
                  <a:lnTo>
                    <a:pt x="0" y="385348"/>
                  </a:lnTo>
                  <a:lnTo>
                    <a:pt x="0" y="9633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337" rIns="105097" bIns="96337" numCol="1" spcCol="1270" anchor="ctr" anchorCtr="0">
              <a:noAutofit/>
            </a:bodyPr>
            <a:lstStyle/>
            <a:p>
              <a:pPr lvl="0" algn="ctr" defTabSz="889000">
                <a:lnSpc>
                  <a:spcPct val="90000"/>
                </a:lnSpc>
                <a:spcBef>
                  <a:spcPct val="0"/>
                </a:spcBef>
                <a:spcAft>
                  <a:spcPct val="35000"/>
                </a:spcAft>
              </a:pPr>
              <a:endParaRPr lang="fr-FR" sz="2000" kern="1200"/>
            </a:p>
          </p:txBody>
        </p:sp>
        <p:sp>
          <p:nvSpPr>
            <p:cNvPr id="28" name="Rectangle à coins arrondis 27"/>
            <p:cNvSpPr/>
            <p:nvPr/>
          </p:nvSpPr>
          <p:spPr>
            <a:xfrm>
              <a:off x="6217861" y="2478314"/>
              <a:ext cx="2004632" cy="2004632"/>
            </a:xfrm>
            <a:prstGeom prst="roundRect">
              <a:avLst>
                <a:gd name="adj" fmla="val 10000"/>
              </a:avLst>
            </a:prstGeom>
            <a:blipFill rotWithShape="1">
              <a:blip r:embed="rId10"/>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29" name="Forme libre 28"/>
            <p:cNvSpPr/>
            <p:nvPr/>
          </p:nvSpPr>
          <p:spPr>
            <a:xfrm>
              <a:off x="6984790" y="4368996"/>
              <a:ext cx="1799999" cy="994498"/>
            </a:xfrm>
            <a:custGeom>
              <a:avLst/>
              <a:gdLst>
                <a:gd name="connsiteX0" fmla="*/ 0 w 1799999"/>
                <a:gd name="connsiteY0" fmla="*/ 99450 h 994498"/>
                <a:gd name="connsiteX1" fmla="*/ 99450 w 1799999"/>
                <a:gd name="connsiteY1" fmla="*/ 0 h 994498"/>
                <a:gd name="connsiteX2" fmla="*/ 1700549 w 1799999"/>
                <a:gd name="connsiteY2" fmla="*/ 0 h 994498"/>
                <a:gd name="connsiteX3" fmla="*/ 1799999 w 1799999"/>
                <a:gd name="connsiteY3" fmla="*/ 99450 h 994498"/>
                <a:gd name="connsiteX4" fmla="*/ 1799999 w 1799999"/>
                <a:gd name="connsiteY4" fmla="*/ 895048 h 994498"/>
                <a:gd name="connsiteX5" fmla="*/ 1700549 w 1799999"/>
                <a:gd name="connsiteY5" fmla="*/ 994498 h 994498"/>
                <a:gd name="connsiteX6" fmla="*/ 99450 w 1799999"/>
                <a:gd name="connsiteY6" fmla="*/ 994498 h 994498"/>
                <a:gd name="connsiteX7" fmla="*/ 0 w 1799999"/>
                <a:gd name="connsiteY7" fmla="*/ 895048 h 994498"/>
                <a:gd name="connsiteX8" fmla="*/ 0 w 1799999"/>
                <a:gd name="connsiteY8" fmla="*/ 99450 h 99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9999" h="994498">
                  <a:moveTo>
                    <a:pt x="0" y="99450"/>
                  </a:moveTo>
                  <a:cubicBezTo>
                    <a:pt x="0" y="44525"/>
                    <a:pt x="44525" y="0"/>
                    <a:pt x="99450" y="0"/>
                  </a:cubicBezTo>
                  <a:lnTo>
                    <a:pt x="1700549" y="0"/>
                  </a:lnTo>
                  <a:cubicBezTo>
                    <a:pt x="1755474" y="0"/>
                    <a:pt x="1799999" y="44525"/>
                    <a:pt x="1799999" y="99450"/>
                  </a:cubicBezTo>
                  <a:lnTo>
                    <a:pt x="1799999" y="895048"/>
                  </a:lnTo>
                  <a:cubicBezTo>
                    <a:pt x="1799999" y="949973"/>
                    <a:pt x="1755474" y="994498"/>
                    <a:pt x="1700549" y="994498"/>
                  </a:cubicBezTo>
                  <a:lnTo>
                    <a:pt x="99450" y="994498"/>
                  </a:lnTo>
                  <a:cubicBezTo>
                    <a:pt x="44525" y="994498"/>
                    <a:pt x="0" y="949973"/>
                    <a:pt x="0" y="895048"/>
                  </a:cubicBezTo>
                  <a:lnTo>
                    <a:pt x="0" y="99450"/>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088" tIns="90088" rIns="90088" bIns="90088" numCol="1" spcCol="1270" anchor="ctr" anchorCtr="0">
              <a:noAutofit/>
            </a:bodyPr>
            <a:lstStyle/>
            <a:p>
              <a:pPr lvl="0" algn="ctr" defTabSz="711200">
                <a:lnSpc>
                  <a:spcPct val="90000"/>
                </a:lnSpc>
                <a:spcBef>
                  <a:spcPct val="0"/>
                </a:spcBef>
                <a:spcAft>
                  <a:spcPct val="35000"/>
                </a:spcAft>
              </a:pPr>
              <a:r>
                <a:rPr lang="fr-FR" sz="1600" kern="1200" dirty="0"/>
                <a:t>Récupération des vers de terre</a:t>
              </a:r>
            </a:p>
          </p:txBody>
        </p:sp>
        <p:sp>
          <p:nvSpPr>
            <p:cNvPr id="26" name="Ellipse 25"/>
            <p:cNvSpPr/>
            <p:nvPr/>
          </p:nvSpPr>
          <p:spPr>
            <a:xfrm>
              <a:off x="6677662" y="4311760"/>
              <a:ext cx="464024" cy="44985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grpSp>
      <p:grpSp>
        <p:nvGrpSpPr>
          <p:cNvPr id="2" name="Groupe 1"/>
          <p:cNvGrpSpPr/>
          <p:nvPr/>
        </p:nvGrpSpPr>
        <p:grpSpPr>
          <a:xfrm>
            <a:off x="8475711" y="2889868"/>
            <a:ext cx="4112068" cy="3562096"/>
            <a:chOff x="8572819" y="2291020"/>
            <a:chExt cx="3619181" cy="3111778"/>
          </a:xfrm>
        </p:grpSpPr>
        <p:grpSp>
          <p:nvGrpSpPr>
            <p:cNvPr id="37" name="Groupe 36"/>
            <p:cNvGrpSpPr/>
            <p:nvPr/>
          </p:nvGrpSpPr>
          <p:grpSpPr>
            <a:xfrm>
              <a:off x="8572819" y="2291020"/>
              <a:ext cx="3217533" cy="2875136"/>
              <a:chOff x="8572819" y="2478314"/>
              <a:chExt cx="3217533" cy="2875136"/>
            </a:xfrm>
          </p:grpSpPr>
          <p:sp>
            <p:nvSpPr>
              <p:cNvPr id="30" name="Forme libre 29"/>
              <p:cNvSpPr/>
              <p:nvPr/>
            </p:nvSpPr>
            <p:spPr>
              <a:xfrm>
                <a:off x="8572819" y="3239788"/>
                <a:ext cx="350325" cy="481685"/>
              </a:xfrm>
              <a:custGeom>
                <a:avLst/>
                <a:gdLst>
                  <a:gd name="connsiteX0" fmla="*/ 0 w 350325"/>
                  <a:gd name="connsiteY0" fmla="*/ 96337 h 481685"/>
                  <a:gd name="connsiteX1" fmla="*/ 175163 w 350325"/>
                  <a:gd name="connsiteY1" fmla="*/ 96337 h 481685"/>
                  <a:gd name="connsiteX2" fmla="*/ 175163 w 350325"/>
                  <a:gd name="connsiteY2" fmla="*/ 0 h 481685"/>
                  <a:gd name="connsiteX3" fmla="*/ 350325 w 350325"/>
                  <a:gd name="connsiteY3" fmla="*/ 240843 h 481685"/>
                  <a:gd name="connsiteX4" fmla="*/ 175163 w 350325"/>
                  <a:gd name="connsiteY4" fmla="*/ 481685 h 481685"/>
                  <a:gd name="connsiteX5" fmla="*/ 175163 w 350325"/>
                  <a:gd name="connsiteY5" fmla="*/ 385348 h 481685"/>
                  <a:gd name="connsiteX6" fmla="*/ 0 w 350325"/>
                  <a:gd name="connsiteY6" fmla="*/ 385348 h 481685"/>
                  <a:gd name="connsiteX7" fmla="*/ 0 w 350325"/>
                  <a:gd name="connsiteY7" fmla="*/ 96337 h 48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325" h="481685">
                    <a:moveTo>
                      <a:pt x="0" y="96337"/>
                    </a:moveTo>
                    <a:lnTo>
                      <a:pt x="175163" y="96337"/>
                    </a:lnTo>
                    <a:lnTo>
                      <a:pt x="175163" y="0"/>
                    </a:lnTo>
                    <a:lnTo>
                      <a:pt x="350325" y="240843"/>
                    </a:lnTo>
                    <a:lnTo>
                      <a:pt x="175163" y="481685"/>
                    </a:lnTo>
                    <a:lnTo>
                      <a:pt x="175163" y="385348"/>
                    </a:lnTo>
                    <a:lnTo>
                      <a:pt x="0" y="385348"/>
                    </a:lnTo>
                    <a:lnTo>
                      <a:pt x="0" y="9633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337" rIns="105097" bIns="96337" numCol="1" spcCol="1270" anchor="ctr" anchorCtr="0">
                <a:noAutofit/>
              </a:bodyPr>
              <a:lstStyle/>
              <a:p>
                <a:pPr lvl="0" algn="ctr" defTabSz="889000">
                  <a:lnSpc>
                    <a:spcPct val="90000"/>
                  </a:lnSpc>
                  <a:spcBef>
                    <a:spcPct val="0"/>
                  </a:spcBef>
                  <a:spcAft>
                    <a:spcPct val="35000"/>
                  </a:spcAft>
                </a:pPr>
                <a:endParaRPr lang="fr-FR" sz="2000" kern="1200"/>
              </a:p>
            </p:txBody>
          </p:sp>
          <p:grpSp>
            <p:nvGrpSpPr>
              <p:cNvPr id="36" name="Groupe 35"/>
              <p:cNvGrpSpPr/>
              <p:nvPr/>
            </p:nvGrpSpPr>
            <p:grpSpPr>
              <a:xfrm>
                <a:off x="9223424" y="2478314"/>
                <a:ext cx="2566928" cy="2875136"/>
                <a:chOff x="9223424" y="2478314"/>
                <a:chExt cx="2566928" cy="2875136"/>
              </a:xfrm>
            </p:grpSpPr>
            <p:sp>
              <p:nvSpPr>
                <p:cNvPr id="31" name="Rectangle à coins arrondis 30"/>
                <p:cNvSpPr/>
                <p:nvPr/>
              </p:nvSpPr>
              <p:spPr>
                <a:xfrm>
                  <a:off x="9223424" y="2478314"/>
                  <a:ext cx="2004632" cy="2004632"/>
                </a:xfrm>
                <a:prstGeom prst="roundRect">
                  <a:avLst>
                    <a:gd name="adj" fmla="val 10000"/>
                  </a:avLst>
                </a:prstGeom>
                <a:blipFill rotWithShape="1">
                  <a:blip r:embed="rId11"/>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a:p>
              </p:txBody>
            </p:sp>
            <p:sp>
              <p:nvSpPr>
                <p:cNvPr id="32" name="Forme libre 31"/>
                <p:cNvSpPr/>
                <p:nvPr/>
              </p:nvSpPr>
              <p:spPr>
                <a:xfrm>
                  <a:off x="9990353" y="4358952"/>
                  <a:ext cx="1799999" cy="994498"/>
                </a:xfrm>
                <a:custGeom>
                  <a:avLst/>
                  <a:gdLst>
                    <a:gd name="connsiteX0" fmla="*/ 0 w 1799999"/>
                    <a:gd name="connsiteY0" fmla="*/ 99450 h 994498"/>
                    <a:gd name="connsiteX1" fmla="*/ 99450 w 1799999"/>
                    <a:gd name="connsiteY1" fmla="*/ 0 h 994498"/>
                    <a:gd name="connsiteX2" fmla="*/ 1700549 w 1799999"/>
                    <a:gd name="connsiteY2" fmla="*/ 0 h 994498"/>
                    <a:gd name="connsiteX3" fmla="*/ 1799999 w 1799999"/>
                    <a:gd name="connsiteY3" fmla="*/ 99450 h 994498"/>
                    <a:gd name="connsiteX4" fmla="*/ 1799999 w 1799999"/>
                    <a:gd name="connsiteY4" fmla="*/ 895048 h 994498"/>
                    <a:gd name="connsiteX5" fmla="*/ 1700549 w 1799999"/>
                    <a:gd name="connsiteY5" fmla="*/ 994498 h 994498"/>
                    <a:gd name="connsiteX6" fmla="*/ 99450 w 1799999"/>
                    <a:gd name="connsiteY6" fmla="*/ 994498 h 994498"/>
                    <a:gd name="connsiteX7" fmla="*/ 0 w 1799999"/>
                    <a:gd name="connsiteY7" fmla="*/ 895048 h 994498"/>
                    <a:gd name="connsiteX8" fmla="*/ 0 w 1799999"/>
                    <a:gd name="connsiteY8" fmla="*/ 99450 h 99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9999" h="994498">
                      <a:moveTo>
                        <a:pt x="0" y="99450"/>
                      </a:moveTo>
                      <a:cubicBezTo>
                        <a:pt x="0" y="44525"/>
                        <a:pt x="44525" y="0"/>
                        <a:pt x="99450" y="0"/>
                      </a:cubicBezTo>
                      <a:lnTo>
                        <a:pt x="1700549" y="0"/>
                      </a:lnTo>
                      <a:cubicBezTo>
                        <a:pt x="1755474" y="0"/>
                        <a:pt x="1799999" y="44525"/>
                        <a:pt x="1799999" y="99450"/>
                      </a:cubicBezTo>
                      <a:lnTo>
                        <a:pt x="1799999" y="895048"/>
                      </a:lnTo>
                      <a:cubicBezTo>
                        <a:pt x="1799999" y="949973"/>
                        <a:pt x="1755474" y="994498"/>
                        <a:pt x="1700549" y="994498"/>
                      </a:cubicBezTo>
                      <a:lnTo>
                        <a:pt x="99450" y="994498"/>
                      </a:lnTo>
                      <a:cubicBezTo>
                        <a:pt x="44525" y="994498"/>
                        <a:pt x="0" y="949973"/>
                        <a:pt x="0" y="895048"/>
                      </a:cubicBezTo>
                      <a:lnTo>
                        <a:pt x="0" y="99450"/>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088" tIns="90088" rIns="90088" bIns="90088" numCol="1" spcCol="1270" anchor="ctr" anchorCtr="0">
                  <a:noAutofit/>
                </a:bodyPr>
                <a:lstStyle/>
                <a:p>
                  <a:pPr lvl="0" algn="ctr" defTabSz="711200">
                    <a:lnSpc>
                      <a:spcPct val="90000"/>
                    </a:lnSpc>
                    <a:spcBef>
                      <a:spcPct val="0"/>
                    </a:spcBef>
                    <a:spcAft>
                      <a:spcPct val="35000"/>
                    </a:spcAft>
                  </a:pPr>
                  <a:r>
                    <a:rPr lang="fr-FR" sz="1600" dirty="0"/>
                    <a:t>Stockage dans l’éthanol</a:t>
                  </a:r>
                  <a:endParaRPr lang="fr-FR" sz="1600" kern="1200" dirty="0"/>
                </a:p>
              </p:txBody>
            </p:sp>
            <p:sp>
              <p:nvSpPr>
                <p:cNvPr id="27" name="Ellipse 26"/>
                <p:cNvSpPr/>
                <p:nvPr/>
              </p:nvSpPr>
              <p:spPr>
                <a:xfrm>
                  <a:off x="9640383" y="4280224"/>
                  <a:ext cx="464024" cy="44985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grpSp>
        </p:grpSp>
        <p:sp>
          <p:nvSpPr>
            <p:cNvPr id="40" name="ZoneTexte 39"/>
            <p:cNvSpPr txBox="1"/>
            <p:nvPr/>
          </p:nvSpPr>
          <p:spPr>
            <a:xfrm>
              <a:off x="10890352" y="5160817"/>
              <a:ext cx="1301648" cy="241981"/>
            </a:xfrm>
            <a:prstGeom prst="rect">
              <a:avLst/>
            </a:prstGeom>
            <a:noFill/>
          </p:spPr>
          <p:txBody>
            <a:bodyPr wrap="square" rtlCol="0">
              <a:spAutoFit/>
            </a:bodyPr>
            <a:lstStyle/>
            <a:p>
              <a:r>
                <a:rPr lang="fr-FR" sz="1200" i="1" dirty="0"/>
                <a:t>OPVT, 2015</a:t>
              </a:r>
            </a:p>
          </p:txBody>
        </p:sp>
      </p:grpSp>
      <p:sp>
        <p:nvSpPr>
          <p:cNvPr id="16" name="Espace réservé du numéro de diapositive 15"/>
          <p:cNvSpPr>
            <a:spLocks noGrp="1"/>
          </p:cNvSpPr>
          <p:nvPr>
            <p:ph type="sldNum" sz="quarter" idx="12"/>
          </p:nvPr>
        </p:nvSpPr>
        <p:spPr/>
        <p:txBody>
          <a:bodyPr/>
          <a:lstStyle/>
          <a:p>
            <a:fld id="{E8E963B7-37A0-4AC9-95FB-AD85C5B13107}" type="slidenum">
              <a:rPr lang="fr-FR" smtClean="0"/>
              <a:t>8</a:t>
            </a:fld>
            <a:endParaRPr lang="fr-FR" dirty="0"/>
          </a:p>
        </p:txBody>
      </p:sp>
    </p:spTree>
    <p:extLst>
      <p:ext uri="{BB962C8B-B14F-4D97-AF65-F5344CB8AC3E}">
        <p14:creationId xmlns:p14="http://schemas.microsoft.com/office/powerpoint/2010/main" val="45366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E8E963B7-37A0-4AC9-95FB-AD85C5B13107}" type="slidenum">
              <a:rPr lang="fr-FR" smtClean="0"/>
              <a:t>9</a:t>
            </a:fld>
            <a:endParaRPr lang="fr-FR"/>
          </a:p>
        </p:txBody>
      </p:sp>
      <p:grpSp>
        <p:nvGrpSpPr>
          <p:cNvPr id="13" name="Groupe 12"/>
          <p:cNvGrpSpPr/>
          <p:nvPr/>
        </p:nvGrpSpPr>
        <p:grpSpPr>
          <a:xfrm>
            <a:off x="6050227" y="3258642"/>
            <a:ext cx="6023184" cy="1798610"/>
            <a:chOff x="6416238" y="3364686"/>
            <a:chExt cx="6023184" cy="1798610"/>
          </a:xfrm>
        </p:grpSpPr>
        <p:sp>
          <p:nvSpPr>
            <p:cNvPr id="24" name="ZoneTexte 23"/>
            <p:cNvSpPr txBox="1"/>
            <p:nvPr/>
          </p:nvSpPr>
          <p:spPr>
            <a:xfrm>
              <a:off x="6416238" y="4860241"/>
              <a:ext cx="1405451" cy="276999"/>
            </a:xfrm>
            <a:prstGeom prst="rect">
              <a:avLst/>
            </a:prstGeom>
            <a:noFill/>
          </p:spPr>
          <p:txBody>
            <a:bodyPr wrap="square" rtlCol="0">
              <a:spAutoFit/>
            </a:bodyPr>
            <a:lstStyle/>
            <a:p>
              <a:r>
                <a:rPr lang="fr-FR" sz="1200" dirty="0"/>
                <a:t>OPVT</a:t>
              </a:r>
            </a:p>
          </p:txBody>
        </p:sp>
        <p:grpSp>
          <p:nvGrpSpPr>
            <p:cNvPr id="36" name="Groupe 35"/>
            <p:cNvGrpSpPr/>
            <p:nvPr/>
          </p:nvGrpSpPr>
          <p:grpSpPr>
            <a:xfrm>
              <a:off x="7027029" y="3364686"/>
              <a:ext cx="5412393" cy="1798610"/>
              <a:chOff x="7027029" y="3359361"/>
              <a:chExt cx="5412393" cy="1798610"/>
            </a:xfrm>
          </p:grpSpPr>
          <p:sp>
            <p:nvSpPr>
              <p:cNvPr id="12" name="Forme libre 11"/>
              <p:cNvSpPr/>
              <p:nvPr/>
            </p:nvSpPr>
            <p:spPr>
              <a:xfrm>
                <a:off x="7027029" y="3809219"/>
                <a:ext cx="301660" cy="484425"/>
              </a:xfrm>
              <a:custGeom>
                <a:avLst/>
                <a:gdLst>
                  <a:gd name="connsiteX0" fmla="*/ 0 w 301660"/>
                  <a:gd name="connsiteY0" fmla="*/ 96885 h 484425"/>
                  <a:gd name="connsiteX1" fmla="*/ 150830 w 301660"/>
                  <a:gd name="connsiteY1" fmla="*/ 96885 h 484425"/>
                  <a:gd name="connsiteX2" fmla="*/ 150830 w 301660"/>
                  <a:gd name="connsiteY2" fmla="*/ 0 h 484425"/>
                  <a:gd name="connsiteX3" fmla="*/ 301660 w 301660"/>
                  <a:gd name="connsiteY3" fmla="*/ 242213 h 484425"/>
                  <a:gd name="connsiteX4" fmla="*/ 150830 w 301660"/>
                  <a:gd name="connsiteY4" fmla="*/ 484425 h 484425"/>
                  <a:gd name="connsiteX5" fmla="*/ 150830 w 301660"/>
                  <a:gd name="connsiteY5" fmla="*/ 387540 h 484425"/>
                  <a:gd name="connsiteX6" fmla="*/ 0 w 301660"/>
                  <a:gd name="connsiteY6" fmla="*/ 387540 h 484425"/>
                  <a:gd name="connsiteX7" fmla="*/ 0 w 301660"/>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660" h="484425">
                    <a:moveTo>
                      <a:pt x="0" y="96885"/>
                    </a:moveTo>
                    <a:lnTo>
                      <a:pt x="150830" y="96885"/>
                    </a:lnTo>
                    <a:lnTo>
                      <a:pt x="150830" y="0"/>
                    </a:lnTo>
                    <a:lnTo>
                      <a:pt x="301660" y="242213"/>
                    </a:lnTo>
                    <a:lnTo>
                      <a:pt x="150830" y="484425"/>
                    </a:lnTo>
                    <a:lnTo>
                      <a:pt x="150830"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885" rIns="90498" bIns="96885" numCol="1" spcCol="1270" anchor="ctr" anchorCtr="0">
                <a:noAutofit/>
              </a:bodyPr>
              <a:lstStyle/>
              <a:p>
                <a:pPr lvl="0" algn="ctr" defTabSz="533400">
                  <a:lnSpc>
                    <a:spcPct val="90000"/>
                  </a:lnSpc>
                  <a:spcBef>
                    <a:spcPct val="0"/>
                  </a:spcBef>
                  <a:spcAft>
                    <a:spcPct val="35000"/>
                  </a:spcAft>
                </a:pPr>
                <a:endParaRPr lang="fr-FR" sz="1200" kern="1200"/>
              </a:p>
            </p:txBody>
          </p:sp>
          <p:sp>
            <p:nvSpPr>
              <p:cNvPr id="30" name="ZoneTexte 29"/>
              <p:cNvSpPr txBox="1"/>
              <p:nvPr/>
            </p:nvSpPr>
            <p:spPr>
              <a:xfrm>
                <a:off x="9138347" y="3624981"/>
                <a:ext cx="3301075" cy="1430179"/>
              </a:xfrm>
              <a:prstGeom prst="roundRect">
                <a:avLst/>
              </a:prstGeom>
              <a:solidFill>
                <a:schemeClr val="accent3"/>
              </a:solidFill>
            </p:spPr>
            <p:txBody>
              <a:bodyPr wrap="square" rtlCol="0">
                <a:spAutoFit/>
              </a:bodyPr>
              <a:lstStyle/>
              <a:p>
                <a:r>
                  <a:rPr lang="fr-FR" sz="2400" b="1" dirty="0">
                    <a:solidFill>
                      <a:schemeClr val="bg1"/>
                    </a:solidFill>
                  </a:rPr>
                  <a:t>Les anéciques stricts</a:t>
                </a:r>
              </a:p>
              <a:p>
                <a:r>
                  <a:rPr lang="fr-FR" dirty="0" err="1">
                    <a:solidFill>
                      <a:schemeClr val="bg1"/>
                    </a:solidFill>
                  </a:rPr>
                  <a:t>Sapro</a:t>
                </a:r>
                <a:r>
                  <a:rPr lang="fr-FR" dirty="0">
                    <a:solidFill>
                      <a:schemeClr val="bg1"/>
                    </a:solidFill>
                  </a:rPr>
                  <a:t>-géophage</a:t>
                </a:r>
              </a:p>
              <a:p>
                <a:r>
                  <a:rPr lang="fr-FR" dirty="0">
                    <a:solidFill>
                      <a:schemeClr val="bg1"/>
                    </a:solidFill>
                  </a:rPr>
                  <a:t>Vivent dans l’ensemble du sol</a:t>
                </a:r>
              </a:p>
              <a:p>
                <a:r>
                  <a:rPr lang="fr-FR" dirty="0">
                    <a:solidFill>
                      <a:schemeClr val="bg1"/>
                    </a:solidFill>
                  </a:rPr>
                  <a:t>Galeries très ramifiés </a:t>
                </a:r>
              </a:p>
            </p:txBody>
          </p:sp>
          <p:pic>
            <p:nvPicPr>
              <p:cNvPr id="21" name="Image 20"/>
              <p:cNvPicPr>
                <a:picLocks noChangeAspect="1"/>
              </p:cNvPicPr>
              <p:nvPr/>
            </p:nvPicPr>
            <p:blipFill>
              <a:blip r:embed="rId3"/>
              <a:stretch>
                <a:fillRect/>
              </a:stretch>
            </p:blipFill>
            <p:spPr>
              <a:xfrm>
                <a:off x="7347737" y="3475192"/>
                <a:ext cx="1800000" cy="14224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Rectangle 22"/>
              <p:cNvSpPr/>
              <p:nvPr/>
            </p:nvSpPr>
            <p:spPr>
              <a:xfrm>
                <a:off x="7511321" y="4850194"/>
                <a:ext cx="1640064" cy="307777"/>
              </a:xfrm>
              <a:prstGeom prst="rect">
                <a:avLst/>
              </a:prstGeom>
            </p:spPr>
            <p:txBody>
              <a:bodyPr wrap="none">
                <a:spAutoFit/>
              </a:bodyPr>
              <a:lstStyle/>
              <a:p>
                <a:r>
                  <a:rPr lang="fr-FR" sz="1400" dirty="0" err="1"/>
                  <a:t>Aporrectodea</a:t>
                </a:r>
                <a:r>
                  <a:rPr lang="fr-FR" sz="1400" dirty="0"/>
                  <a:t> </a:t>
                </a:r>
                <a:r>
                  <a:rPr lang="fr-FR" sz="1400" dirty="0" err="1"/>
                  <a:t>giardi</a:t>
                </a:r>
                <a:endParaRPr lang="fr-FR" sz="1400" dirty="0"/>
              </a:p>
            </p:txBody>
          </p:sp>
          <p:sp>
            <p:nvSpPr>
              <p:cNvPr id="31" name="Ellipse 30"/>
              <p:cNvSpPr/>
              <p:nvPr/>
            </p:nvSpPr>
            <p:spPr>
              <a:xfrm>
                <a:off x="9166785" y="3359361"/>
                <a:ext cx="464024" cy="44985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grpSp>
      </p:grpSp>
      <p:grpSp>
        <p:nvGrpSpPr>
          <p:cNvPr id="25" name="Groupe 24"/>
          <p:cNvGrpSpPr/>
          <p:nvPr/>
        </p:nvGrpSpPr>
        <p:grpSpPr>
          <a:xfrm>
            <a:off x="159280" y="1563798"/>
            <a:ext cx="4507196" cy="3463148"/>
            <a:chOff x="501970" y="1693076"/>
            <a:chExt cx="4507196" cy="3463148"/>
          </a:xfrm>
        </p:grpSpPr>
        <p:sp>
          <p:nvSpPr>
            <p:cNvPr id="16" name="Forme libre 15"/>
            <p:cNvSpPr/>
            <p:nvPr/>
          </p:nvSpPr>
          <p:spPr>
            <a:xfrm>
              <a:off x="4707505" y="3809218"/>
              <a:ext cx="301661" cy="484426"/>
            </a:xfrm>
            <a:custGeom>
              <a:avLst/>
              <a:gdLst>
                <a:gd name="connsiteX0" fmla="*/ 0 w 301660"/>
                <a:gd name="connsiteY0" fmla="*/ 96885 h 484425"/>
                <a:gd name="connsiteX1" fmla="*/ 150830 w 301660"/>
                <a:gd name="connsiteY1" fmla="*/ 96885 h 484425"/>
                <a:gd name="connsiteX2" fmla="*/ 150830 w 301660"/>
                <a:gd name="connsiteY2" fmla="*/ 0 h 484425"/>
                <a:gd name="connsiteX3" fmla="*/ 301660 w 301660"/>
                <a:gd name="connsiteY3" fmla="*/ 242213 h 484425"/>
                <a:gd name="connsiteX4" fmla="*/ 150830 w 301660"/>
                <a:gd name="connsiteY4" fmla="*/ 484425 h 484425"/>
                <a:gd name="connsiteX5" fmla="*/ 150830 w 301660"/>
                <a:gd name="connsiteY5" fmla="*/ 387540 h 484425"/>
                <a:gd name="connsiteX6" fmla="*/ 0 w 301660"/>
                <a:gd name="connsiteY6" fmla="*/ 387540 h 484425"/>
                <a:gd name="connsiteX7" fmla="*/ 0 w 301660"/>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660" h="484425">
                  <a:moveTo>
                    <a:pt x="301660" y="387540"/>
                  </a:moveTo>
                  <a:lnTo>
                    <a:pt x="150830" y="387540"/>
                  </a:lnTo>
                  <a:lnTo>
                    <a:pt x="150830" y="484425"/>
                  </a:lnTo>
                  <a:lnTo>
                    <a:pt x="0" y="242212"/>
                  </a:lnTo>
                  <a:lnTo>
                    <a:pt x="150830" y="0"/>
                  </a:lnTo>
                  <a:lnTo>
                    <a:pt x="150830" y="96885"/>
                  </a:lnTo>
                  <a:lnTo>
                    <a:pt x="301660" y="96885"/>
                  </a:lnTo>
                  <a:lnTo>
                    <a:pt x="301660" y="38754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90498" tIns="96886" rIns="1" bIns="96885" numCol="1" spcCol="1270" anchor="ctr" anchorCtr="0">
              <a:noAutofit/>
            </a:bodyPr>
            <a:lstStyle/>
            <a:p>
              <a:pPr lvl="0" algn="ctr" defTabSz="533400">
                <a:lnSpc>
                  <a:spcPct val="90000"/>
                </a:lnSpc>
                <a:spcBef>
                  <a:spcPct val="0"/>
                </a:spcBef>
                <a:spcAft>
                  <a:spcPct val="35000"/>
                </a:spcAft>
              </a:pPr>
              <a:endParaRPr lang="fr-FR" sz="1200" kern="1200"/>
            </a:p>
          </p:txBody>
        </p:sp>
        <p:sp>
          <p:nvSpPr>
            <p:cNvPr id="26" name="ZoneTexte 25"/>
            <p:cNvSpPr txBox="1"/>
            <p:nvPr/>
          </p:nvSpPr>
          <p:spPr>
            <a:xfrm>
              <a:off x="733982" y="1980708"/>
              <a:ext cx="3594057" cy="1430179"/>
            </a:xfrm>
            <a:prstGeom prst="roundRect">
              <a:avLst/>
            </a:prstGeom>
            <a:solidFill>
              <a:schemeClr val="accent3"/>
            </a:solidFill>
          </p:spPr>
          <p:txBody>
            <a:bodyPr wrap="square" rtlCol="0">
              <a:spAutoFit/>
            </a:bodyPr>
            <a:lstStyle/>
            <a:p>
              <a:r>
                <a:rPr lang="fr-FR" sz="2400" b="1" dirty="0">
                  <a:solidFill>
                    <a:schemeClr val="bg1"/>
                  </a:solidFill>
                </a:rPr>
                <a:t>Les épi-anéciques</a:t>
              </a:r>
            </a:p>
            <a:p>
              <a:r>
                <a:rPr lang="fr-FR" dirty="0" err="1">
                  <a:solidFill>
                    <a:schemeClr val="bg1"/>
                  </a:solidFill>
                </a:rPr>
                <a:t>Sapro</a:t>
              </a:r>
              <a:r>
                <a:rPr lang="fr-FR" dirty="0">
                  <a:solidFill>
                    <a:schemeClr val="bg1"/>
                  </a:solidFill>
                </a:rPr>
                <a:t>-géophage</a:t>
              </a:r>
            </a:p>
            <a:p>
              <a:r>
                <a:rPr lang="fr-FR" dirty="0">
                  <a:solidFill>
                    <a:schemeClr val="bg1"/>
                  </a:solidFill>
                </a:rPr>
                <a:t>Vivent dans l’ensemble du sol</a:t>
              </a:r>
            </a:p>
            <a:p>
              <a:r>
                <a:rPr lang="fr-FR" dirty="0">
                  <a:solidFill>
                    <a:schemeClr val="bg1"/>
                  </a:solidFill>
                </a:rPr>
                <a:t>Galeries peu ramifiés </a:t>
              </a:r>
            </a:p>
          </p:txBody>
        </p:sp>
        <p:pic>
          <p:nvPicPr>
            <p:cNvPr id="9" name="Image 8"/>
            <p:cNvPicPr>
              <a:picLocks noChangeAspect="1"/>
            </p:cNvPicPr>
            <p:nvPr/>
          </p:nvPicPr>
          <p:blipFill>
            <a:blip r:embed="rId4"/>
            <a:stretch>
              <a:fillRect/>
            </a:stretch>
          </p:blipFill>
          <p:spPr>
            <a:xfrm>
              <a:off x="2896494" y="3406410"/>
              <a:ext cx="1800000" cy="14561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Rectangle 19"/>
            <p:cNvSpPr/>
            <p:nvPr/>
          </p:nvSpPr>
          <p:spPr>
            <a:xfrm>
              <a:off x="3013183" y="4848447"/>
              <a:ext cx="1641924" cy="307777"/>
            </a:xfrm>
            <a:prstGeom prst="rect">
              <a:avLst/>
            </a:prstGeom>
          </p:spPr>
          <p:txBody>
            <a:bodyPr wrap="none">
              <a:spAutoFit/>
            </a:bodyPr>
            <a:lstStyle/>
            <a:p>
              <a:r>
                <a:rPr lang="fr-FR" sz="1400" dirty="0" err="1"/>
                <a:t>Lumbricus</a:t>
              </a:r>
              <a:r>
                <a:rPr lang="fr-FR" sz="1400" dirty="0"/>
                <a:t> </a:t>
              </a:r>
              <a:r>
                <a:rPr lang="fr-FR" sz="1400" dirty="0" err="1"/>
                <a:t>terrestris</a:t>
              </a:r>
              <a:endParaRPr lang="fr-FR" sz="1400" dirty="0"/>
            </a:p>
          </p:txBody>
        </p:sp>
        <p:sp>
          <p:nvSpPr>
            <p:cNvPr id="32" name="Ellipse 31"/>
            <p:cNvSpPr/>
            <p:nvPr/>
          </p:nvSpPr>
          <p:spPr>
            <a:xfrm>
              <a:off x="501970" y="1693076"/>
              <a:ext cx="464024" cy="44985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grpSp>
      <p:sp>
        <p:nvSpPr>
          <p:cNvPr id="33" name="Rectangle à coins arrondis 32"/>
          <p:cNvSpPr/>
          <p:nvPr/>
        </p:nvSpPr>
        <p:spPr>
          <a:xfrm>
            <a:off x="4759242" y="3237472"/>
            <a:ext cx="1800000" cy="1476000"/>
          </a:xfrm>
          <a:prstGeom prst="roundRect">
            <a:avLst/>
          </a:prstGeom>
        </p:spPr>
        <p:style>
          <a:lnRef idx="2">
            <a:schemeClr val="accent1"/>
          </a:lnRef>
          <a:fillRef idx="1">
            <a:schemeClr val="lt1"/>
          </a:fillRef>
          <a:effectRef idx="0">
            <a:schemeClr val="accent1"/>
          </a:effectRef>
          <a:fontRef idx="minor">
            <a:schemeClr val="dk1"/>
          </a:fontRef>
        </p:style>
        <p:txBody>
          <a:bodyPr spcFirstLastPara="0" vert="horz" wrap="square" lIns="227704" tIns="227704" rIns="227704" bIns="227704" numCol="1" spcCol="1270" anchor="ctr" anchorCtr="0">
            <a:noAutofit/>
          </a:bodyPr>
          <a:lstStyle/>
          <a:p>
            <a:pPr lvl="0" algn="ctr" defTabSz="666750">
              <a:lnSpc>
                <a:spcPct val="90000"/>
              </a:lnSpc>
              <a:spcBef>
                <a:spcPct val="0"/>
              </a:spcBef>
              <a:spcAft>
                <a:spcPct val="35000"/>
              </a:spcAft>
            </a:pPr>
            <a:r>
              <a:rPr lang="fr-FR" b="1" kern="1200" dirty="0"/>
              <a:t>Groupes fonctionnels des lombriciens</a:t>
            </a:r>
          </a:p>
        </p:txBody>
      </p:sp>
      <p:grpSp>
        <p:nvGrpSpPr>
          <p:cNvPr id="45" name="Groupe 44"/>
          <p:cNvGrpSpPr/>
          <p:nvPr/>
        </p:nvGrpSpPr>
        <p:grpSpPr>
          <a:xfrm>
            <a:off x="909447" y="4789631"/>
            <a:ext cx="5830875" cy="1931844"/>
            <a:chOff x="1599015" y="4876573"/>
            <a:chExt cx="5830875" cy="1931844"/>
          </a:xfrm>
        </p:grpSpPr>
        <p:sp>
          <p:nvSpPr>
            <p:cNvPr id="46" name="Forme libre 45"/>
            <p:cNvSpPr/>
            <p:nvPr/>
          </p:nvSpPr>
          <p:spPr>
            <a:xfrm rot="5400000">
              <a:off x="6167637" y="4785190"/>
              <a:ext cx="301660" cy="484425"/>
            </a:xfrm>
            <a:custGeom>
              <a:avLst/>
              <a:gdLst>
                <a:gd name="connsiteX0" fmla="*/ 0 w 301660"/>
                <a:gd name="connsiteY0" fmla="*/ 96885 h 484425"/>
                <a:gd name="connsiteX1" fmla="*/ 150830 w 301660"/>
                <a:gd name="connsiteY1" fmla="*/ 96885 h 484425"/>
                <a:gd name="connsiteX2" fmla="*/ 150830 w 301660"/>
                <a:gd name="connsiteY2" fmla="*/ 0 h 484425"/>
                <a:gd name="connsiteX3" fmla="*/ 301660 w 301660"/>
                <a:gd name="connsiteY3" fmla="*/ 242213 h 484425"/>
                <a:gd name="connsiteX4" fmla="*/ 150830 w 301660"/>
                <a:gd name="connsiteY4" fmla="*/ 484425 h 484425"/>
                <a:gd name="connsiteX5" fmla="*/ 150830 w 301660"/>
                <a:gd name="connsiteY5" fmla="*/ 387540 h 484425"/>
                <a:gd name="connsiteX6" fmla="*/ 0 w 301660"/>
                <a:gd name="connsiteY6" fmla="*/ 387540 h 484425"/>
                <a:gd name="connsiteX7" fmla="*/ 0 w 301660"/>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660" h="484425">
                  <a:moveTo>
                    <a:pt x="0" y="96885"/>
                  </a:moveTo>
                  <a:lnTo>
                    <a:pt x="150830" y="96885"/>
                  </a:lnTo>
                  <a:lnTo>
                    <a:pt x="150830" y="0"/>
                  </a:lnTo>
                  <a:lnTo>
                    <a:pt x="301660" y="242213"/>
                  </a:lnTo>
                  <a:lnTo>
                    <a:pt x="150830" y="484425"/>
                  </a:lnTo>
                  <a:lnTo>
                    <a:pt x="150830"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884" rIns="90497" bIns="96885" numCol="1" spcCol="1270" anchor="ctr" anchorCtr="0">
              <a:noAutofit/>
            </a:bodyPr>
            <a:lstStyle/>
            <a:p>
              <a:pPr lvl="0" algn="ctr" defTabSz="533400">
                <a:lnSpc>
                  <a:spcPct val="90000"/>
                </a:lnSpc>
                <a:spcBef>
                  <a:spcPct val="0"/>
                </a:spcBef>
                <a:spcAft>
                  <a:spcPct val="35000"/>
                </a:spcAft>
              </a:pPr>
              <a:endParaRPr lang="fr-FR" sz="1200" kern="1200"/>
            </a:p>
          </p:txBody>
        </p:sp>
        <p:sp>
          <p:nvSpPr>
            <p:cNvPr id="47" name="Rectangle 46"/>
            <p:cNvSpPr/>
            <p:nvPr/>
          </p:nvSpPr>
          <p:spPr>
            <a:xfrm>
              <a:off x="5234303" y="6500640"/>
              <a:ext cx="2103653" cy="307777"/>
            </a:xfrm>
            <a:prstGeom prst="rect">
              <a:avLst/>
            </a:prstGeom>
          </p:spPr>
          <p:txBody>
            <a:bodyPr wrap="none">
              <a:spAutoFit/>
            </a:bodyPr>
            <a:lstStyle/>
            <a:p>
              <a:r>
                <a:rPr lang="fr-FR" sz="1400" dirty="0" err="1"/>
                <a:t>Allolobophora</a:t>
              </a:r>
              <a:r>
                <a:rPr lang="fr-FR" sz="1400" dirty="0"/>
                <a:t> </a:t>
              </a:r>
              <a:r>
                <a:rPr lang="fr-FR" sz="1400" dirty="0" err="1"/>
                <a:t>rosea</a:t>
              </a:r>
              <a:r>
                <a:rPr lang="fr-FR" sz="1400" dirty="0"/>
                <a:t> </a:t>
              </a:r>
              <a:r>
                <a:rPr lang="fr-FR" sz="1400" dirty="0" err="1"/>
                <a:t>rosea</a:t>
              </a:r>
              <a:endParaRPr lang="fr-FR" sz="1400" dirty="0"/>
            </a:p>
          </p:txBody>
        </p:sp>
        <p:pic>
          <p:nvPicPr>
            <p:cNvPr id="49" name="Image 48"/>
            <p:cNvPicPr>
              <a:picLocks noChangeAspect="1"/>
            </p:cNvPicPr>
            <p:nvPr/>
          </p:nvPicPr>
          <p:blipFill>
            <a:blip r:embed="rId5"/>
            <a:stretch>
              <a:fillRect/>
            </a:stretch>
          </p:blipFill>
          <p:spPr>
            <a:xfrm>
              <a:off x="5200980" y="5253510"/>
              <a:ext cx="2228910" cy="1296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50" name="Groupe 49"/>
            <p:cNvGrpSpPr/>
            <p:nvPr/>
          </p:nvGrpSpPr>
          <p:grpSpPr>
            <a:xfrm>
              <a:off x="1599015" y="5242607"/>
              <a:ext cx="3575706" cy="1527420"/>
              <a:chOff x="1599015" y="5242607"/>
              <a:chExt cx="3575706" cy="1527420"/>
            </a:xfrm>
          </p:grpSpPr>
          <p:sp>
            <p:nvSpPr>
              <p:cNvPr id="51" name="ZoneTexte 50"/>
              <p:cNvSpPr txBox="1"/>
              <p:nvPr/>
            </p:nvSpPr>
            <p:spPr>
              <a:xfrm>
                <a:off x="1862721" y="5339848"/>
                <a:ext cx="3312000" cy="1430179"/>
              </a:xfrm>
              <a:prstGeom prst="roundRect">
                <a:avLst/>
              </a:prstGeom>
              <a:solidFill>
                <a:schemeClr val="accent3"/>
              </a:solidFill>
            </p:spPr>
            <p:txBody>
              <a:bodyPr wrap="square" rtlCol="0">
                <a:spAutoFit/>
              </a:bodyPr>
              <a:lstStyle/>
              <a:p>
                <a:r>
                  <a:rPr lang="fr-FR" sz="2400" b="1" dirty="0">
                    <a:solidFill>
                      <a:schemeClr val="bg1"/>
                    </a:solidFill>
                  </a:rPr>
                  <a:t>Les endogés</a:t>
                </a:r>
              </a:p>
              <a:p>
                <a:r>
                  <a:rPr lang="fr-FR" dirty="0">
                    <a:solidFill>
                      <a:schemeClr val="bg1"/>
                    </a:solidFill>
                  </a:rPr>
                  <a:t>Géophage</a:t>
                </a:r>
              </a:p>
              <a:p>
                <a:r>
                  <a:rPr lang="fr-FR" dirty="0">
                    <a:solidFill>
                      <a:schemeClr val="bg1"/>
                    </a:solidFill>
                  </a:rPr>
                  <a:t>Vivent dans le sol</a:t>
                </a:r>
              </a:p>
              <a:p>
                <a:r>
                  <a:rPr lang="fr-FR" dirty="0">
                    <a:solidFill>
                      <a:schemeClr val="bg1"/>
                    </a:solidFill>
                  </a:rPr>
                  <a:t>Rétention et infiltration de l’eau</a:t>
                </a:r>
              </a:p>
            </p:txBody>
          </p:sp>
          <p:sp>
            <p:nvSpPr>
              <p:cNvPr id="55" name="Ellipse 54"/>
              <p:cNvSpPr/>
              <p:nvPr/>
            </p:nvSpPr>
            <p:spPr>
              <a:xfrm>
                <a:off x="1599015" y="5242607"/>
                <a:ext cx="464024" cy="44985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grpSp>
      </p:grpSp>
      <p:grpSp>
        <p:nvGrpSpPr>
          <p:cNvPr id="56" name="Groupe 55"/>
          <p:cNvGrpSpPr/>
          <p:nvPr/>
        </p:nvGrpSpPr>
        <p:grpSpPr>
          <a:xfrm>
            <a:off x="4544735" y="649007"/>
            <a:ext cx="6237774" cy="2499306"/>
            <a:chOff x="5002607" y="739591"/>
            <a:chExt cx="6237774" cy="2499306"/>
          </a:xfrm>
        </p:grpSpPr>
        <p:sp>
          <p:nvSpPr>
            <p:cNvPr id="60" name="ZoneTexte 59"/>
            <p:cNvSpPr txBox="1"/>
            <p:nvPr/>
          </p:nvSpPr>
          <p:spPr>
            <a:xfrm>
              <a:off x="6422100" y="2872035"/>
              <a:ext cx="2336903" cy="307777"/>
            </a:xfrm>
            <a:prstGeom prst="rect">
              <a:avLst/>
            </a:prstGeom>
            <a:noFill/>
          </p:spPr>
          <p:txBody>
            <a:bodyPr wrap="square" rtlCol="0">
              <a:spAutoFit/>
            </a:bodyPr>
            <a:lstStyle/>
            <a:p>
              <a:r>
                <a:rPr lang="fr-FR" sz="1400" dirty="0" err="1"/>
                <a:t>Dendrobaena</a:t>
              </a:r>
              <a:r>
                <a:rPr lang="fr-FR" sz="1400" dirty="0"/>
                <a:t> </a:t>
              </a:r>
              <a:r>
                <a:rPr lang="fr-FR" sz="1400" dirty="0" err="1"/>
                <a:t>octaedra</a:t>
              </a:r>
              <a:endParaRPr lang="fr-FR" sz="1400" dirty="0"/>
            </a:p>
          </p:txBody>
        </p:sp>
        <p:grpSp>
          <p:nvGrpSpPr>
            <p:cNvPr id="61" name="Groupe 60"/>
            <p:cNvGrpSpPr/>
            <p:nvPr/>
          </p:nvGrpSpPr>
          <p:grpSpPr>
            <a:xfrm>
              <a:off x="6793066" y="739591"/>
              <a:ext cx="4447315" cy="1560357"/>
              <a:chOff x="6793065" y="739591"/>
              <a:chExt cx="4447315" cy="1560357"/>
            </a:xfrm>
          </p:grpSpPr>
          <p:sp>
            <p:nvSpPr>
              <p:cNvPr id="64" name="ZoneTexte 63"/>
              <p:cNvSpPr txBox="1"/>
              <p:nvPr/>
            </p:nvSpPr>
            <p:spPr>
              <a:xfrm>
                <a:off x="7137711" y="869769"/>
                <a:ext cx="4102669" cy="1430179"/>
              </a:xfrm>
              <a:prstGeom prst="roundRect">
                <a:avLst/>
              </a:prstGeom>
              <a:solidFill>
                <a:schemeClr val="accent3"/>
              </a:solidFill>
            </p:spPr>
            <p:txBody>
              <a:bodyPr wrap="square" rtlCol="0">
                <a:spAutoFit/>
              </a:bodyPr>
              <a:lstStyle/>
              <a:p>
                <a:r>
                  <a:rPr lang="fr-FR" sz="2400" b="1" dirty="0">
                    <a:solidFill>
                      <a:schemeClr val="bg1"/>
                    </a:solidFill>
                  </a:rPr>
                  <a:t>Les épigés</a:t>
                </a:r>
              </a:p>
              <a:p>
                <a:r>
                  <a:rPr lang="fr-FR" dirty="0">
                    <a:solidFill>
                      <a:schemeClr val="bg1"/>
                    </a:solidFill>
                  </a:rPr>
                  <a:t>Saprophage</a:t>
                </a:r>
              </a:p>
              <a:p>
                <a:r>
                  <a:rPr lang="fr-FR" dirty="0">
                    <a:solidFill>
                      <a:schemeClr val="bg1"/>
                    </a:solidFill>
                  </a:rPr>
                  <a:t>Vivent à la surface du sol</a:t>
                </a:r>
              </a:p>
              <a:p>
                <a:r>
                  <a:rPr lang="fr-FR" dirty="0">
                    <a:solidFill>
                      <a:schemeClr val="bg1"/>
                    </a:solidFill>
                  </a:rPr>
                  <a:t>Fragmentation de la matière organique</a:t>
                </a:r>
              </a:p>
            </p:txBody>
          </p:sp>
          <p:sp>
            <p:nvSpPr>
              <p:cNvPr id="65" name="Ellipse 64"/>
              <p:cNvSpPr/>
              <p:nvPr/>
            </p:nvSpPr>
            <p:spPr>
              <a:xfrm>
                <a:off x="6793065" y="739591"/>
                <a:ext cx="464024" cy="44985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grpSp>
        <p:pic>
          <p:nvPicPr>
            <p:cNvPr id="62" name="Image 61"/>
            <p:cNvPicPr>
              <a:picLocks noChangeAspect="1"/>
            </p:cNvPicPr>
            <p:nvPr/>
          </p:nvPicPr>
          <p:blipFill>
            <a:blip r:embed="rId6"/>
            <a:stretch>
              <a:fillRect/>
            </a:stretch>
          </p:blipFill>
          <p:spPr>
            <a:xfrm>
              <a:off x="5002607" y="1654382"/>
              <a:ext cx="2200762" cy="12346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3" name="Forme libre 62"/>
            <p:cNvSpPr/>
            <p:nvPr/>
          </p:nvSpPr>
          <p:spPr>
            <a:xfrm rot="16200000">
              <a:off x="5941554" y="2845854"/>
              <a:ext cx="301660" cy="484425"/>
            </a:xfrm>
            <a:custGeom>
              <a:avLst/>
              <a:gdLst>
                <a:gd name="connsiteX0" fmla="*/ 0 w 301660"/>
                <a:gd name="connsiteY0" fmla="*/ 96885 h 484425"/>
                <a:gd name="connsiteX1" fmla="*/ 150830 w 301660"/>
                <a:gd name="connsiteY1" fmla="*/ 96885 h 484425"/>
                <a:gd name="connsiteX2" fmla="*/ 150830 w 301660"/>
                <a:gd name="connsiteY2" fmla="*/ 0 h 484425"/>
                <a:gd name="connsiteX3" fmla="*/ 301660 w 301660"/>
                <a:gd name="connsiteY3" fmla="*/ 242213 h 484425"/>
                <a:gd name="connsiteX4" fmla="*/ 150830 w 301660"/>
                <a:gd name="connsiteY4" fmla="*/ 484425 h 484425"/>
                <a:gd name="connsiteX5" fmla="*/ 150830 w 301660"/>
                <a:gd name="connsiteY5" fmla="*/ 387540 h 484425"/>
                <a:gd name="connsiteX6" fmla="*/ 0 w 301660"/>
                <a:gd name="connsiteY6" fmla="*/ 387540 h 484425"/>
                <a:gd name="connsiteX7" fmla="*/ 0 w 301660"/>
                <a:gd name="connsiteY7" fmla="*/ 96885 h 48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660" h="484425">
                  <a:moveTo>
                    <a:pt x="0" y="96885"/>
                  </a:moveTo>
                  <a:lnTo>
                    <a:pt x="150830" y="96885"/>
                  </a:lnTo>
                  <a:lnTo>
                    <a:pt x="150830" y="0"/>
                  </a:lnTo>
                  <a:lnTo>
                    <a:pt x="301660" y="242213"/>
                  </a:lnTo>
                  <a:lnTo>
                    <a:pt x="150830" y="484425"/>
                  </a:lnTo>
                  <a:lnTo>
                    <a:pt x="150830" y="387540"/>
                  </a:lnTo>
                  <a:lnTo>
                    <a:pt x="0" y="387540"/>
                  </a:lnTo>
                  <a:lnTo>
                    <a:pt x="0" y="9688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96884" rIns="90498" bIns="96885" numCol="1" spcCol="1270" anchor="ctr" anchorCtr="0">
              <a:noAutofit/>
            </a:bodyPr>
            <a:lstStyle/>
            <a:p>
              <a:pPr lvl="0" algn="ctr" defTabSz="533400">
                <a:lnSpc>
                  <a:spcPct val="90000"/>
                </a:lnSpc>
                <a:spcBef>
                  <a:spcPct val="0"/>
                </a:spcBef>
                <a:spcAft>
                  <a:spcPct val="35000"/>
                </a:spcAft>
              </a:pPr>
              <a:endParaRPr lang="fr-FR" sz="1200" kern="1200"/>
            </a:p>
          </p:txBody>
        </p:sp>
      </p:grpSp>
      <p:graphicFrame>
        <p:nvGraphicFramePr>
          <p:cNvPr id="34" name="Diagramme 33"/>
          <p:cNvGraphicFramePr>
            <a:graphicFrameLocks noChangeAspect="1"/>
          </p:cNvGraphicFramePr>
          <p:nvPr>
            <p:extLst>
              <p:ext uri="{D42A27DB-BD31-4B8C-83A1-F6EECF244321}">
                <p14:modId xmlns:p14="http://schemas.microsoft.com/office/powerpoint/2010/main" val="440820996"/>
              </p:ext>
            </p:extLst>
          </p:nvPr>
        </p:nvGraphicFramePr>
        <p:xfrm>
          <a:off x="-383458" y="-14690"/>
          <a:ext cx="13020165" cy="6298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827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4295</Words>
  <Application>Microsoft Office PowerPoint</Application>
  <PresentationFormat>Grand écran</PresentationFormat>
  <Paragraphs>518</Paragraphs>
  <Slides>32</Slides>
  <Notes>27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32</vt:i4>
      </vt:variant>
    </vt:vector>
  </HeadingPairs>
  <TitlesOfParts>
    <vt:vector size="41" baseType="lpstr">
      <vt:lpstr>Arial</vt:lpstr>
      <vt:lpstr>Calibri</vt:lpstr>
      <vt:lpstr>Calibri Light</vt:lpstr>
      <vt:lpstr>Cambria Math</vt:lpstr>
      <vt:lpstr>Candara</vt:lpstr>
      <vt:lpstr>Times New Roman</vt:lpstr>
      <vt:lpstr>Verdana</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Bibliographie</vt:lpstr>
      <vt:lpstr>Bibliographie</vt:lpstr>
      <vt:lpstr>Bibliographie</vt:lpstr>
      <vt:lpstr>Bibliographie</vt:lpstr>
      <vt:lpstr>Merci de votre écoute !</vt:lpstr>
      <vt:lpstr>Présentation PowerPoint</vt:lpstr>
      <vt:lpstr>Annexe 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abdou</dc:creator>
  <cp:lastModifiedBy>Abdourahmane DIALLO</cp:lastModifiedBy>
  <cp:revision>474</cp:revision>
  <cp:lastPrinted>2021-05-31T06:05:55Z</cp:lastPrinted>
  <dcterms:created xsi:type="dcterms:W3CDTF">2021-01-28T13:30:06Z</dcterms:created>
  <dcterms:modified xsi:type="dcterms:W3CDTF">2024-05-21T11:56:55Z</dcterms:modified>
  <cp:contentStatus/>
</cp:coreProperties>
</file>